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Roboto Slab"/>
      <p:regular r:id="rId32"/>
      <p:bold r:id="rId33"/>
    </p:embeddedFont>
    <p:embeddedFont>
      <p:font typeface="Lato"/>
      <p:regular r:id="rId34"/>
      <p:bold r:id="rId35"/>
      <p:italic r:id="rId36"/>
      <p:boldItalic r:id="rId37"/>
    </p:embeddedFont>
    <p:embeddedFont>
      <p:font typeface="Corbel"/>
      <p:regular r:id="rId38"/>
      <p:bold r:id="rId39"/>
      <p:italic r:id="rId40"/>
      <p:boldItalic r:id="rId41"/>
    </p:embeddedFont>
    <p:embeddedFont>
      <p:font typeface="EB Garamond"/>
      <p:regular r:id="rId42"/>
      <p:bold r:id="rId43"/>
      <p:italic r:id="rId44"/>
      <p:boldItalic r:id="rId45"/>
    </p:embeddedFont>
    <p:embeddedFont>
      <p:font typeface="Candara"/>
      <p:regular r:id="rId46"/>
      <p:bold r:id="rId47"/>
      <p:italic r:id="rId48"/>
      <p:boldItalic r:id="rId49"/>
    </p:embeddedFont>
    <p:embeddedFont>
      <p:font typeface="Oi"/>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EB5053-43A1-4476-A587-4215B26B4FC3}">
  <a:tblStyle styleId="{84EB5053-43A1-4476-A587-4215B26B4FC3}" styleName="Table_0">
    <a:wholeTbl>
      <a:tcTxStyle b="off" i="off">
        <a:font>
          <a:latin typeface="Arial Nova Cond"/>
          <a:ea typeface="Arial Nova Cond"/>
          <a:cs typeface="Arial Nova Cond"/>
        </a:font>
        <a:schemeClr val="lt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127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rbel-italic.fntdata"/><Relationship Id="rId42" Type="http://schemas.openxmlformats.org/officeDocument/2006/relationships/font" Target="fonts/EBGaramond-regular.fntdata"/><Relationship Id="rId41" Type="http://schemas.openxmlformats.org/officeDocument/2006/relationships/font" Target="fonts/Corbel-boldItalic.fntdata"/><Relationship Id="rId44" Type="http://schemas.openxmlformats.org/officeDocument/2006/relationships/font" Target="fonts/EBGaramond-italic.fntdata"/><Relationship Id="rId43" Type="http://schemas.openxmlformats.org/officeDocument/2006/relationships/font" Target="fonts/EBGaramond-bold.fntdata"/><Relationship Id="rId46" Type="http://schemas.openxmlformats.org/officeDocument/2006/relationships/font" Target="fonts/Candara-regular.fntdata"/><Relationship Id="rId45" Type="http://schemas.openxmlformats.org/officeDocument/2006/relationships/font" Target="fonts/EBGaramon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andara-italic.fntdata"/><Relationship Id="rId47" Type="http://schemas.openxmlformats.org/officeDocument/2006/relationships/font" Target="fonts/Candara-bold.fntdata"/><Relationship Id="rId49" Type="http://schemas.openxmlformats.org/officeDocument/2006/relationships/font" Target="fonts/Candar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Slab-bold.fntdata"/><Relationship Id="rId32" Type="http://schemas.openxmlformats.org/officeDocument/2006/relationships/font" Target="fonts/RobotoSlab-regular.fntdata"/><Relationship Id="rId35" Type="http://schemas.openxmlformats.org/officeDocument/2006/relationships/font" Target="fonts/Lato-bold.fntdata"/><Relationship Id="rId34" Type="http://schemas.openxmlformats.org/officeDocument/2006/relationships/font" Target="fonts/Lato-regular.fntdata"/><Relationship Id="rId37" Type="http://schemas.openxmlformats.org/officeDocument/2006/relationships/font" Target="fonts/Lato-boldItalic.fntdata"/><Relationship Id="rId36" Type="http://schemas.openxmlformats.org/officeDocument/2006/relationships/font" Target="fonts/Lato-italic.fntdata"/><Relationship Id="rId39" Type="http://schemas.openxmlformats.org/officeDocument/2006/relationships/font" Target="fonts/Corbel-bold.fntdata"/><Relationship Id="rId38" Type="http://schemas.openxmlformats.org/officeDocument/2006/relationships/font" Target="fonts/Corbel-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i-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762000" y="1523999"/>
            <a:ext cx="10668000" cy="198596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Impac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762000" y="3809999"/>
            <a:ext cx="10667998" cy="198596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2"/>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762000" y="1524000"/>
            <a:ext cx="9144000" cy="152399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4572000" y="-762000"/>
            <a:ext cx="3048000" cy="10668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11"/>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791450" y="2457450"/>
            <a:ext cx="4572001" cy="2705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2286000" y="0"/>
            <a:ext cx="4572000" cy="7620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12"/>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3"/>
          <p:cNvSpPr txBox="1"/>
          <p:nvPr>
            <p:ph type="title"/>
          </p:nvPr>
        </p:nvSpPr>
        <p:spPr>
          <a:xfrm>
            <a:off x="762000" y="1524000"/>
            <a:ext cx="9144000" cy="381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4"/>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5"/>
          <p:cNvSpPr txBox="1"/>
          <p:nvPr>
            <p:ph type="title"/>
          </p:nvPr>
        </p:nvSpPr>
        <p:spPr>
          <a:xfrm>
            <a:off x="762000" y="1524000"/>
            <a:ext cx="9144000" cy="12636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body"/>
          </p:nvPr>
        </p:nvSpPr>
        <p:spPr>
          <a:xfrm>
            <a:off x="762000" y="3047999"/>
            <a:ext cx="10668000" cy="30480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 name="Google Shape;29;p5"/>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762000" y="1530351"/>
            <a:ext cx="10668000" cy="22796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Impac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762000" y="4589464"/>
            <a:ext cx="10668000" cy="11831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5" name="Google Shape;35;p6"/>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762000" y="1524000"/>
            <a:ext cx="9144000" cy="12636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762000" y="3048000"/>
            <a:ext cx="4572000" cy="3048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 name="Google Shape;41;p7"/>
          <p:cNvSpPr txBox="1"/>
          <p:nvPr>
            <p:ph idx="2" type="body"/>
          </p:nvPr>
        </p:nvSpPr>
        <p:spPr>
          <a:xfrm>
            <a:off x="6858000" y="3048000"/>
            <a:ext cx="4572000" cy="3048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7"/>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762000" y="1527048"/>
            <a:ext cx="10668000" cy="75895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762000" y="2285999"/>
            <a:ext cx="4572001" cy="76199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8" name="Google Shape;48;p8"/>
          <p:cNvSpPr txBox="1"/>
          <p:nvPr>
            <p:ph idx="2" type="body"/>
          </p:nvPr>
        </p:nvSpPr>
        <p:spPr>
          <a:xfrm>
            <a:off x="762001" y="3059113"/>
            <a:ext cx="4572000" cy="303688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8"/>
          <p:cNvSpPr txBox="1"/>
          <p:nvPr>
            <p:ph idx="3" type="body"/>
          </p:nvPr>
        </p:nvSpPr>
        <p:spPr>
          <a:xfrm>
            <a:off x="6857998" y="2286000"/>
            <a:ext cx="4572001" cy="76199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0" name="Google Shape;50;p8"/>
          <p:cNvSpPr txBox="1"/>
          <p:nvPr>
            <p:ph idx="4" type="body"/>
          </p:nvPr>
        </p:nvSpPr>
        <p:spPr>
          <a:xfrm>
            <a:off x="6858000" y="3059113"/>
            <a:ext cx="4571998" cy="303688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 name="Google Shape;51;p8"/>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762000" y="1524000"/>
            <a:ext cx="3821113" cy="1524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Impac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334000" y="1524000"/>
            <a:ext cx="6096000" cy="38100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57" name="Google Shape;57;p9"/>
          <p:cNvSpPr txBox="1"/>
          <p:nvPr>
            <p:ph idx="2" type="body"/>
          </p:nvPr>
        </p:nvSpPr>
        <p:spPr>
          <a:xfrm>
            <a:off x="762000" y="3048000"/>
            <a:ext cx="3821113" cy="3048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58" name="Google Shape;58;p9"/>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762001" y="1524000"/>
            <a:ext cx="3810000" cy="1524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Impac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333999" y="1524000"/>
            <a:ext cx="6095999" cy="3810000"/>
          </a:xfrm>
          <a:prstGeom prst="rect">
            <a:avLst/>
          </a:prstGeom>
          <a:noFill/>
          <a:ln>
            <a:noFill/>
          </a:ln>
        </p:spPr>
      </p:sp>
      <p:sp>
        <p:nvSpPr>
          <p:cNvPr id="64" name="Google Shape;64;p10"/>
          <p:cNvSpPr txBox="1"/>
          <p:nvPr>
            <p:ph idx="1" type="body"/>
          </p:nvPr>
        </p:nvSpPr>
        <p:spPr>
          <a:xfrm>
            <a:off x="762001" y="3048000"/>
            <a:ext cx="3810000" cy="3048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10"/>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2000" y="1524000"/>
            <a:ext cx="9144000" cy="1263649"/>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762000" y="3047999"/>
            <a:ext cx="10668000" cy="3048001"/>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8" name="Google Shape;8;p1"/>
          <p:cNvSpPr txBox="1"/>
          <p:nvPr>
            <p:ph idx="10" type="dt"/>
          </p:nvPr>
        </p:nvSpPr>
        <p:spPr>
          <a:xfrm>
            <a:off x="762000" y="401594"/>
            <a:ext cx="30480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p1"/>
          <p:cNvSpPr txBox="1"/>
          <p:nvPr>
            <p:ph idx="11" type="ftr"/>
          </p:nvPr>
        </p:nvSpPr>
        <p:spPr>
          <a:xfrm>
            <a:off x="6858000" y="6096000"/>
            <a:ext cx="457200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1"/>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4000" u="none" cap="none" strike="noStrike">
                <a:solidFill>
                  <a:schemeClr val="lt1"/>
                </a:solidFill>
                <a:latin typeface="Impact"/>
                <a:ea typeface="Impact"/>
                <a:cs typeface="Impact"/>
                <a:sym typeface="Impact"/>
              </a:defRPr>
            </a:lvl1pPr>
            <a:lvl2pPr indent="0" lvl="1" marL="0" marR="0" rtl="0" algn="r">
              <a:spcBef>
                <a:spcPts val="0"/>
              </a:spcBef>
              <a:buNone/>
              <a:defRPr b="0" i="0" sz="4000" u="none" cap="none" strike="noStrike">
                <a:solidFill>
                  <a:schemeClr val="lt1"/>
                </a:solidFill>
                <a:latin typeface="Impact"/>
                <a:ea typeface="Impact"/>
                <a:cs typeface="Impact"/>
                <a:sym typeface="Impact"/>
              </a:defRPr>
            </a:lvl2pPr>
            <a:lvl3pPr indent="0" lvl="2" marL="0" marR="0" rtl="0" algn="r">
              <a:spcBef>
                <a:spcPts val="0"/>
              </a:spcBef>
              <a:buNone/>
              <a:defRPr b="0" i="0" sz="4000" u="none" cap="none" strike="noStrike">
                <a:solidFill>
                  <a:schemeClr val="lt1"/>
                </a:solidFill>
                <a:latin typeface="Impact"/>
                <a:ea typeface="Impact"/>
                <a:cs typeface="Impact"/>
                <a:sym typeface="Impact"/>
              </a:defRPr>
            </a:lvl3pPr>
            <a:lvl4pPr indent="0" lvl="3" marL="0" marR="0" rtl="0" algn="r">
              <a:spcBef>
                <a:spcPts val="0"/>
              </a:spcBef>
              <a:buNone/>
              <a:defRPr b="0" i="0" sz="4000" u="none" cap="none" strike="noStrike">
                <a:solidFill>
                  <a:schemeClr val="lt1"/>
                </a:solidFill>
                <a:latin typeface="Impact"/>
                <a:ea typeface="Impact"/>
                <a:cs typeface="Impact"/>
                <a:sym typeface="Impact"/>
              </a:defRPr>
            </a:lvl4pPr>
            <a:lvl5pPr indent="0" lvl="4" marL="0" marR="0" rtl="0" algn="r">
              <a:spcBef>
                <a:spcPts val="0"/>
              </a:spcBef>
              <a:buNone/>
              <a:defRPr b="0" i="0" sz="4000" u="none" cap="none" strike="noStrike">
                <a:solidFill>
                  <a:schemeClr val="lt1"/>
                </a:solidFill>
                <a:latin typeface="Impact"/>
                <a:ea typeface="Impact"/>
                <a:cs typeface="Impact"/>
                <a:sym typeface="Impact"/>
              </a:defRPr>
            </a:lvl5pPr>
            <a:lvl6pPr indent="0" lvl="5" marL="0" marR="0" rtl="0" algn="r">
              <a:spcBef>
                <a:spcPts val="0"/>
              </a:spcBef>
              <a:buNone/>
              <a:defRPr b="0" i="0" sz="4000" u="none" cap="none" strike="noStrike">
                <a:solidFill>
                  <a:schemeClr val="lt1"/>
                </a:solidFill>
                <a:latin typeface="Impact"/>
                <a:ea typeface="Impact"/>
                <a:cs typeface="Impact"/>
                <a:sym typeface="Impact"/>
              </a:defRPr>
            </a:lvl6pPr>
            <a:lvl7pPr indent="0" lvl="6" marL="0" marR="0" rtl="0" algn="r">
              <a:spcBef>
                <a:spcPts val="0"/>
              </a:spcBef>
              <a:buNone/>
              <a:defRPr b="0" i="0" sz="4000" u="none" cap="none" strike="noStrike">
                <a:solidFill>
                  <a:schemeClr val="lt1"/>
                </a:solidFill>
                <a:latin typeface="Impact"/>
                <a:ea typeface="Impact"/>
                <a:cs typeface="Impact"/>
                <a:sym typeface="Impact"/>
              </a:defRPr>
            </a:lvl7pPr>
            <a:lvl8pPr indent="0" lvl="7" marL="0" marR="0" rtl="0" algn="r">
              <a:spcBef>
                <a:spcPts val="0"/>
              </a:spcBef>
              <a:buNone/>
              <a:defRPr b="0" i="0" sz="4000" u="none" cap="none" strike="noStrike">
                <a:solidFill>
                  <a:schemeClr val="lt1"/>
                </a:solidFill>
                <a:latin typeface="Impact"/>
                <a:ea typeface="Impact"/>
                <a:cs typeface="Impact"/>
                <a:sym typeface="Impact"/>
              </a:defRPr>
            </a:lvl8pPr>
            <a:lvl9pPr indent="0" lvl="8" marL="0" marR="0" rtl="0" algn="r">
              <a:spcBef>
                <a:spcPts val="0"/>
              </a:spcBef>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jp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8.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sp>
        <p:nvSpPr>
          <p:cNvPr id="84" name="Google Shape;84;p1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85" name="Google Shape;85;p13"/>
          <p:cNvPicPr preferRelativeResize="0"/>
          <p:nvPr/>
        </p:nvPicPr>
        <p:blipFill rotWithShape="1">
          <a:blip r:embed="rId3">
            <a:alphaModFix/>
          </a:blip>
          <a:srcRect b="282" l="0" r="-1" t="0"/>
          <a:stretch/>
        </p:blipFill>
        <p:spPr>
          <a:xfrm>
            <a:off x="0" y="954740"/>
            <a:ext cx="9530178" cy="5605857"/>
          </a:xfrm>
          <a:prstGeom prst="rect">
            <a:avLst/>
          </a:prstGeom>
          <a:noFill/>
          <a:ln>
            <a:noFill/>
          </a:ln>
        </p:spPr>
      </p:pic>
      <p:sp>
        <p:nvSpPr>
          <p:cNvPr id="86" name="Google Shape;86;p13"/>
          <p:cNvSpPr txBox="1"/>
          <p:nvPr>
            <p:ph type="ctrTitle"/>
          </p:nvPr>
        </p:nvSpPr>
        <p:spPr>
          <a:xfrm>
            <a:off x="7233081" y="1287262"/>
            <a:ext cx="4594194" cy="2329231"/>
          </a:xfrm>
          <a:prstGeom prst="rect">
            <a:avLst/>
          </a:prstGeom>
          <a:noFill/>
          <a:ln>
            <a:noFill/>
          </a:ln>
        </p:spPr>
        <p:txBody>
          <a:bodyPr anchorCtr="0" anchor="b" bIns="45700" lIns="91425" spcFirstLastPara="1" rIns="91425" wrap="square" tIns="45700">
            <a:normAutofit fontScale="90000"/>
          </a:bodyPr>
          <a:lstStyle/>
          <a:p>
            <a:pPr indent="0" lvl="0" marL="0" rtl="0" algn="r">
              <a:lnSpc>
                <a:spcPct val="90000"/>
              </a:lnSpc>
              <a:spcBef>
                <a:spcPts val="0"/>
              </a:spcBef>
              <a:spcAft>
                <a:spcPts val="0"/>
              </a:spcAft>
              <a:buClr>
                <a:schemeClr val="lt1"/>
              </a:buClr>
              <a:buSzPct val="100000"/>
              <a:buFont typeface="Impact"/>
              <a:buNone/>
            </a:pPr>
            <a:r>
              <a:rPr lang="en-US"/>
              <a:t>AMAZON REVIEW SENTIMENT ANALYSIS</a:t>
            </a:r>
            <a:endParaRPr/>
          </a:p>
        </p:txBody>
      </p:sp>
      <p:sp>
        <p:nvSpPr>
          <p:cNvPr id="87" name="Google Shape;87;p13"/>
          <p:cNvSpPr txBox="1"/>
          <p:nvPr/>
        </p:nvSpPr>
        <p:spPr>
          <a:xfrm>
            <a:off x="9874187" y="3757668"/>
            <a:ext cx="19530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Arial"/>
                <a:ea typeface="Arial"/>
                <a:cs typeface="Arial"/>
                <a:sym typeface="Arial"/>
              </a:rPr>
              <a:t>Using NLP</a:t>
            </a:r>
            <a:endParaRPr sz="32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p:tgtEl>
                                          <p:spTgt spid="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red wireframe triangle pattern on black background" id="142" name="Google Shape;142;p22"/>
          <p:cNvPicPr preferRelativeResize="0"/>
          <p:nvPr/>
        </p:nvPicPr>
        <p:blipFill rotWithShape="1">
          <a:blip r:embed="rId3">
            <a:alphaModFix amt="85000"/>
          </a:blip>
          <a:srcRect b="0" l="0" r="0" t="0"/>
          <a:stretch/>
        </p:blipFill>
        <p:spPr>
          <a:xfrm>
            <a:off x="0" y="0"/>
            <a:ext cx="12192000" cy="6858000"/>
          </a:xfrm>
          <a:prstGeom prst="rect">
            <a:avLst/>
          </a:prstGeom>
          <a:noFill/>
          <a:ln>
            <a:noFill/>
          </a:ln>
        </p:spPr>
      </p:pic>
      <p:sp>
        <p:nvSpPr>
          <p:cNvPr id="143" name="Google Shape;143;p22"/>
          <p:cNvSpPr/>
          <p:nvPr/>
        </p:nvSpPr>
        <p:spPr>
          <a:xfrm>
            <a:off x="1062247" y="567035"/>
            <a:ext cx="5609805"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400">
                <a:solidFill>
                  <a:srgbClr val="7F7F7F"/>
                </a:solidFill>
                <a:latin typeface="Arial"/>
                <a:ea typeface="Arial"/>
                <a:cs typeface="Arial"/>
                <a:sym typeface="Arial"/>
              </a:rPr>
              <a:t>Word Vectorization</a:t>
            </a:r>
            <a:endParaRPr b="1" sz="5400">
              <a:solidFill>
                <a:srgbClr val="7F7F7F"/>
              </a:solidFill>
              <a:latin typeface="Arial"/>
              <a:ea typeface="Arial"/>
              <a:cs typeface="Arial"/>
              <a:sym typeface="Arial"/>
            </a:endParaRPr>
          </a:p>
        </p:txBody>
      </p:sp>
      <p:sp>
        <p:nvSpPr>
          <p:cNvPr id="144" name="Google Shape;144;p22"/>
          <p:cNvSpPr txBox="1"/>
          <p:nvPr/>
        </p:nvSpPr>
        <p:spPr>
          <a:xfrm>
            <a:off x="5872373" y="1490365"/>
            <a:ext cx="5348078" cy="41549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000">
                <a:solidFill>
                  <a:schemeClr val="lt1"/>
                </a:solidFill>
                <a:latin typeface="Candara"/>
                <a:ea typeface="Candara"/>
                <a:cs typeface="Candara"/>
                <a:sym typeface="Candara"/>
              </a:rPr>
              <a:t>Converting words to vectors, or word vectorization, is a natural language processing (NLP) process. The process uses language models to map words into vector space.</a:t>
            </a:r>
            <a:endParaRPr/>
          </a:p>
          <a:p>
            <a:pPr indent="-342900" lvl="0" marL="342900" marR="0" rtl="0" algn="just">
              <a:spcBef>
                <a:spcPts val="0"/>
              </a:spcBef>
              <a:spcAft>
                <a:spcPts val="0"/>
              </a:spcAft>
              <a:buClr>
                <a:schemeClr val="lt1"/>
              </a:buClr>
              <a:buSzPts val="2000"/>
              <a:buFont typeface="Arial"/>
              <a:buChar char="•"/>
            </a:pPr>
            <a:r>
              <a:rPr b="0" i="0" lang="en-US" sz="2000">
                <a:solidFill>
                  <a:schemeClr val="lt1"/>
                </a:solidFill>
                <a:latin typeface="Candara"/>
                <a:ea typeface="Candara"/>
                <a:cs typeface="Candara"/>
                <a:sym typeface="Candara"/>
              </a:rPr>
              <a:t>A vector space represents each word by a vector of real numbers. </a:t>
            </a:r>
            <a:endParaRPr/>
          </a:p>
          <a:p>
            <a:pPr indent="-342900" lvl="0" marL="342900" marR="0" rtl="0" algn="just">
              <a:spcBef>
                <a:spcPts val="0"/>
              </a:spcBef>
              <a:spcAft>
                <a:spcPts val="0"/>
              </a:spcAft>
              <a:buClr>
                <a:schemeClr val="lt1"/>
              </a:buClr>
              <a:buSzPts val="2000"/>
              <a:buFont typeface="Arial"/>
              <a:buChar char="•"/>
            </a:pPr>
            <a:r>
              <a:rPr b="0" i="0" lang="en-US" sz="2000">
                <a:solidFill>
                  <a:schemeClr val="lt1"/>
                </a:solidFill>
                <a:latin typeface="Candara"/>
                <a:ea typeface="Candara"/>
                <a:cs typeface="Candara"/>
                <a:sym typeface="Candara"/>
              </a:rPr>
              <a:t>The de-facto standard way of doing this in the pre-deep learning era was to use a bag of words approach.</a:t>
            </a:r>
            <a:endParaRPr/>
          </a:p>
          <a:p>
            <a:pPr indent="-342900" lvl="0" marL="342900" marR="0" rtl="0" algn="just">
              <a:spcBef>
                <a:spcPts val="0"/>
              </a:spcBef>
              <a:spcAft>
                <a:spcPts val="0"/>
              </a:spcAft>
              <a:buClr>
                <a:schemeClr val="lt1"/>
              </a:buClr>
              <a:buSzPts val="2000"/>
              <a:buFont typeface="Arial"/>
              <a:buChar char="•"/>
            </a:pPr>
            <a:r>
              <a:rPr b="0" i="0" lang="en-US" sz="2000">
                <a:solidFill>
                  <a:schemeClr val="lt1"/>
                </a:solidFill>
                <a:latin typeface="Candara"/>
                <a:ea typeface="Candara"/>
                <a:cs typeface="Candara"/>
                <a:sym typeface="Candara"/>
              </a:rPr>
              <a:t>To improve this representation, you can use some more advanced techniques like removing </a:t>
            </a:r>
            <a:r>
              <a:rPr b="0" i="0" lang="en-US" sz="2000" u="none" strike="noStrike">
                <a:solidFill>
                  <a:schemeClr val="lt1"/>
                </a:solidFill>
                <a:latin typeface="Candara"/>
                <a:ea typeface="Candara"/>
                <a:cs typeface="Candara"/>
                <a:sym typeface="Candara"/>
              </a:rPr>
              <a:t>stopwords</a:t>
            </a:r>
            <a:r>
              <a:rPr b="0" i="0" lang="en-US" sz="2000">
                <a:solidFill>
                  <a:schemeClr val="lt1"/>
                </a:solidFill>
                <a:latin typeface="Candara"/>
                <a:ea typeface="Candara"/>
                <a:cs typeface="Candara"/>
                <a:sym typeface="Candara"/>
              </a:rPr>
              <a:t>, </a:t>
            </a:r>
            <a:r>
              <a:rPr b="0" i="0" lang="en-US" sz="2000" u="none" strike="noStrike">
                <a:solidFill>
                  <a:schemeClr val="lt1"/>
                </a:solidFill>
                <a:latin typeface="Candara"/>
                <a:ea typeface="Candara"/>
                <a:cs typeface="Candara"/>
                <a:sym typeface="Candara"/>
              </a:rPr>
              <a:t>lemmatizing</a:t>
            </a:r>
            <a:r>
              <a:rPr b="0" i="0" lang="en-US" sz="2000">
                <a:solidFill>
                  <a:schemeClr val="lt1"/>
                </a:solidFill>
                <a:latin typeface="Candara"/>
                <a:ea typeface="Candara"/>
                <a:cs typeface="Candara"/>
                <a:sym typeface="Candara"/>
              </a:rPr>
              <a:t> words, using </a:t>
            </a:r>
            <a:r>
              <a:rPr b="1" i="0" lang="en-US" sz="2400" u="none" strike="noStrike">
                <a:solidFill>
                  <a:schemeClr val="lt1"/>
                </a:solidFill>
                <a:latin typeface="Candara"/>
                <a:ea typeface="Candara"/>
                <a:cs typeface="Candara"/>
                <a:sym typeface="Candara"/>
              </a:rPr>
              <a:t>TF-IDF</a:t>
            </a:r>
            <a:r>
              <a:rPr b="0" i="0" lang="en-US" sz="2000" u="none" strike="noStrike">
                <a:solidFill>
                  <a:schemeClr val="lt1"/>
                </a:solidFill>
                <a:latin typeface="Candara"/>
                <a:ea typeface="Candara"/>
                <a:cs typeface="Candara"/>
                <a:sym typeface="Candara"/>
              </a:rPr>
              <a:t>.</a:t>
            </a:r>
            <a:endParaRPr sz="2000">
              <a:solidFill>
                <a:schemeClr val="lt1"/>
              </a:solidFill>
              <a:latin typeface="Candara"/>
              <a:ea typeface="Candara"/>
              <a:cs typeface="Candara"/>
              <a:sym typeface="Candara"/>
            </a:endParaRPr>
          </a:p>
        </p:txBody>
      </p:sp>
      <p:pic>
        <p:nvPicPr>
          <p:cNvPr descr="Text&#10;&#10;Description automatically generated" id="145" name="Google Shape;145;p22"/>
          <p:cNvPicPr preferRelativeResize="0"/>
          <p:nvPr/>
        </p:nvPicPr>
        <p:blipFill rotWithShape="1">
          <a:blip r:embed="rId4">
            <a:alphaModFix/>
          </a:blip>
          <a:srcRect b="0" l="0" r="0" t="0"/>
          <a:stretch/>
        </p:blipFill>
        <p:spPr>
          <a:xfrm>
            <a:off x="780542" y="2355056"/>
            <a:ext cx="4120282" cy="2147888"/>
          </a:xfrm>
          <a:prstGeom prst="rect">
            <a:avLst/>
          </a:prstGeom>
          <a:noFill/>
          <a:ln>
            <a:noFill/>
          </a:ln>
        </p:spPr>
      </p:pic>
    </p:spTree>
  </p:cSld>
  <p:clrMapOvr>
    <a:masterClrMapping/>
  </p:clrMapOvr>
  <mc:AlternateContent>
    <mc:Choice Requires="p14">
      <p:transition spd="slow" p14:dur="16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Carbon line texture background" id="150" name="Google Shape;150;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1" name="Google Shape;151;p23"/>
          <p:cNvSpPr/>
          <p:nvPr/>
        </p:nvSpPr>
        <p:spPr>
          <a:xfrm>
            <a:off x="1233487" y="576560"/>
            <a:ext cx="9725025"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cap="none">
                <a:solidFill>
                  <a:srgbClr val="FAF9F9"/>
                </a:solidFill>
                <a:latin typeface="Arial"/>
                <a:ea typeface="Arial"/>
                <a:cs typeface="Arial"/>
                <a:sym typeface="Arial"/>
              </a:rPr>
              <a:t>Term Frequency-Inverse Document Frequency</a:t>
            </a:r>
            <a:endParaRPr/>
          </a:p>
          <a:p>
            <a:pPr indent="0" lvl="0" marL="0" marR="0" rtl="0" algn="ctr">
              <a:spcBef>
                <a:spcPts val="0"/>
              </a:spcBef>
              <a:spcAft>
                <a:spcPts val="0"/>
              </a:spcAft>
              <a:buNone/>
            </a:pPr>
            <a:r>
              <a:rPr b="1" lang="en-US" sz="4000">
                <a:solidFill>
                  <a:srgbClr val="FAF9F9"/>
                </a:solidFill>
                <a:latin typeface="Arial"/>
                <a:ea typeface="Arial"/>
                <a:cs typeface="Arial"/>
                <a:sym typeface="Arial"/>
              </a:rPr>
              <a:t>(TF-IDF)</a:t>
            </a:r>
            <a:endParaRPr b="1" sz="4000" cap="none">
              <a:solidFill>
                <a:srgbClr val="FAF9F9"/>
              </a:solidFill>
              <a:latin typeface="Arial"/>
              <a:ea typeface="Arial"/>
              <a:cs typeface="Arial"/>
              <a:sym typeface="Arial"/>
            </a:endParaRPr>
          </a:p>
        </p:txBody>
      </p:sp>
      <p:sp>
        <p:nvSpPr>
          <p:cNvPr id="152" name="Google Shape;152;p23"/>
          <p:cNvSpPr txBox="1"/>
          <p:nvPr/>
        </p:nvSpPr>
        <p:spPr>
          <a:xfrm>
            <a:off x="704850" y="2221289"/>
            <a:ext cx="7391585" cy="4323043"/>
          </a:xfrm>
          <a:prstGeom prst="rect">
            <a:avLst/>
          </a:prstGeom>
          <a:blipFill rotWithShape="1">
            <a:blip r:embed="rId4">
              <a:alphaModFix/>
            </a:blip>
            <a:stretch>
              <a:fillRect b="0" l="-742" r="-658" t="-84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153" name="Google Shape;153;p23"/>
          <p:cNvSpPr txBox="1"/>
          <p:nvPr/>
        </p:nvSpPr>
        <p:spPr>
          <a:xfrm>
            <a:off x="7936637" y="3266982"/>
            <a:ext cx="4148831" cy="584775"/>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ndara"/>
                <a:ea typeface="Candara"/>
                <a:cs typeface="Candara"/>
                <a:sym typeface="Candara"/>
              </a:rPr>
              <a:t>TF-IDF = TF(t,d) * IDF(t)</a:t>
            </a:r>
            <a:endParaRPr b="1" sz="3200">
              <a:solidFill>
                <a:schemeClr val="dk1"/>
              </a:solidFill>
              <a:latin typeface="Candara"/>
              <a:ea typeface="Candara"/>
              <a:cs typeface="Candara"/>
              <a:sym typeface="Candara"/>
            </a:endParaRP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Graphical user interface, application&#10;&#10;Description automatically generated" id="158" name="Google Shape;158;p24"/>
          <p:cNvPicPr preferRelativeResize="0"/>
          <p:nvPr/>
        </p:nvPicPr>
        <p:blipFill rotWithShape="1">
          <a:blip r:embed="rId3">
            <a:alphaModFix/>
          </a:blip>
          <a:srcRect b="0" l="0" r="0" t="0"/>
          <a:stretch/>
        </p:blipFill>
        <p:spPr>
          <a:xfrm>
            <a:off x="0" y="644525"/>
            <a:ext cx="12192000" cy="5568950"/>
          </a:xfrm>
          <a:prstGeom prst="rect">
            <a:avLst/>
          </a:prstGeom>
          <a:noFill/>
          <a:ln>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p:nvPr/>
        </p:nvSpPr>
        <p:spPr>
          <a:xfrm>
            <a:off x="7750206" y="3762521"/>
            <a:ext cx="4092604" cy="2096741"/>
          </a:xfrm>
          <a:prstGeom prst="rect">
            <a:avLst/>
          </a:prstGeom>
          <a:gradFill>
            <a:gsLst>
              <a:gs pos="0">
                <a:srgbClr val="A3DAB3"/>
              </a:gs>
              <a:gs pos="50000">
                <a:srgbClr val="95D3A7"/>
              </a:gs>
              <a:gs pos="100000">
                <a:srgbClr val="82D198"/>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366F7"/>
              </a:solidFill>
              <a:latin typeface="Arial"/>
              <a:ea typeface="Arial"/>
              <a:cs typeface="Arial"/>
              <a:sym typeface="Arial"/>
            </a:endParaRPr>
          </a:p>
        </p:txBody>
      </p:sp>
      <p:pic>
        <p:nvPicPr>
          <p:cNvPr descr="Abstract background of dark curves" id="164" name="Google Shape;164;p25"/>
          <p:cNvPicPr preferRelativeResize="0"/>
          <p:nvPr/>
        </p:nvPicPr>
        <p:blipFill rotWithShape="1">
          <a:blip r:embed="rId3">
            <a:alphaModFix amt="70000"/>
          </a:blip>
          <a:srcRect b="0" l="0" r="0" t="0"/>
          <a:stretch/>
        </p:blipFill>
        <p:spPr>
          <a:xfrm>
            <a:off x="1" y="0"/>
            <a:ext cx="12192000" cy="6858000"/>
          </a:xfrm>
          <a:prstGeom prst="rect">
            <a:avLst/>
          </a:prstGeom>
          <a:noFill/>
          <a:ln>
            <a:noFill/>
          </a:ln>
        </p:spPr>
      </p:pic>
      <p:sp>
        <p:nvSpPr>
          <p:cNvPr id="165" name="Google Shape;165;p25"/>
          <p:cNvSpPr txBox="1"/>
          <p:nvPr/>
        </p:nvSpPr>
        <p:spPr>
          <a:xfrm>
            <a:off x="805280" y="470327"/>
            <a:ext cx="521969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rgbClr val="53575C"/>
                </a:solidFill>
                <a:latin typeface="Arial"/>
                <a:ea typeface="Arial"/>
                <a:cs typeface="Arial"/>
                <a:sym typeface="Arial"/>
              </a:rPr>
              <a:t>Processing the data</a:t>
            </a:r>
            <a:endParaRPr/>
          </a:p>
        </p:txBody>
      </p:sp>
      <p:sp>
        <p:nvSpPr>
          <p:cNvPr id="166" name="Google Shape;166;p25"/>
          <p:cNvSpPr txBox="1"/>
          <p:nvPr/>
        </p:nvSpPr>
        <p:spPr>
          <a:xfrm>
            <a:off x="805280" y="1301324"/>
            <a:ext cx="6465532" cy="48320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lt1"/>
                </a:solidFill>
                <a:latin typeface="Calibri"/>
                <a:ea typeface="Calibri"/>
                <a:cs typeface="Calibri"/>
                <a:sym typeface="Calibri"/>
              </a:rPr>
              <a:t>After Word Vectorization, we then move onto processing the data. Here, we first split the data into two categories i.e., Training Data and Test Data</a:t>
            </a:r>
            <a:endParaRPr/>
          </a:p>
          <a:p>
            <a:pPr indent="0" lvl="0" marL="0" marR="0" rtl="0" algn="just">
              <a:spcBef>
                <a:spcPts val="0"/>
              </a:spcBef>
              <a:spcAft>
                <a:spcPts val="0"/>
              </a:spcAft>
              <a:buNone/>
            </a:pPr>
            <a:r>
              <a:rPr lang="en-US" sz="2000">
                <a:solidFill>
                  <a:schemeClr val="lt1"/>
                </a:solidFill>
                <a:latin typeface="Calibri"/>
                <a:ea typeface="Calibri"/>
                <a:cs typeface="Calibri"/>
                <a:sym typeface="Calibri"/>
              </a:rPr>
              <a:t> </a:t>
            </a:r>
            <a:endParaRPr/>
          </a:p>
          <a:p>
            <a:pPr indent="0" lvl="0" marL="0" marR="0" rtl="0" algn="just">
              <a:spcBef>
                <a:spcPts val="0"/>
              </a:spcBef>
              <a:spcAft>
                <a:spcPts val="0"/>
              </a:spcAft>
              <a:buNone/>
            </a:pPr>
            <a:r>
              <a:rPr b="1" i="0" lang="en-US" sz="2400">
                <a:solidFill>
                  <a:schemeClr val="lt1"/>
                </a:solidFill>
                <a:latin typeface="Calibri"/>
                <a:ea typeface="Calibri"/>
                <a:cs typeface="Calibri"/>
                <a:sym typeface="Calibri"/>
              </a:rPr>
              <a:t>Training Data:</a:t>
            </a:r>
            <a:endParaRPr/>
          </a:p>
          <a:p>
            <a:pPr indent="0" lvl="0" marL="0" marR="0" rtl="0" algn="just">
              <a:spcBef>
                <a:spcPts val="0"/>
              </a:spcBef>
              <a:spcAft>
                <a:spcPts val="0"/>
              </a:spcAft>
              <a:buNone/>
            </a:pPr>
            <a:r>
              <a:rPr b="0" i="0" lang="en-US" sz="2000">
                <a:solidFill>
                  <a:schemeClr val="lt1"/>
                </a:solidFill>
                <a:latin typeface="Calibri"/>
                <a:ea typeface="Calibri"/>
                <a:cs typeface="Calibri"/>
                <a:sym typeface="Calibri"/>
              </a:rPr>
              <a:t>The observations in the training set form the experience that the algorithm uses to learn. In supervised learning problems, each observation consists of an observed output variable and one or more observed input variables.</a:t>
            </a:r>
            <a:endParaRPr/>
          </a:p>
          <a:p>
            <a:pPr indent="0" lvl="0" marL="0" marR="0" rtl="0" algn="just">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just">
              <a:spcBef>
                <a:spcPts val="0"/>
              </a:spcBef>
              <a:spcAft>
                <a:spcPts val="0"/>
              </a:spcAft>
              <a:buNone/>
            </a:pPr>
            <a:r>
              <a:rPr b="1" i="0" lang="en-US" sz="2400">
                <a:solidFill>
                  <a:schemeClr val="lt1"/>
                </a:solidFill>
                <a:latin typeface="Calibri"/>
                <a:ea typeface="Calibri"/>
                <a:cs typeface="Calibri"/>
                <a:sym typeface="Calibri"/>
              </a:rPr>
              <a:t>Test Data:</a:t>
            </a:r>
            <a:endParaRPr/>
          </a:p>
          <a:p>
            <a:pPr indent="0" lvl="0" marL="0" marR="0" rtl="0" algn="just">
              <a:spcBef>
                <a:spcPts val="0"/>
              </a:spcBef>
              <a:spcAft>
                <a:spcPts val="0"/>
              </a:spcAft>
              <a:buNone/>
            </a:pPr>
            <a:r>
              <a:rPr b="0" i="0" lang="en-US" sz="2000">
                <a:solidFill>
                  <a:schemeClr val="lt1"/>
                </a:solidFill>
                <a:latin typeface="Calibri"/>
                <a:ea typeface="Calibri"/>
                <a:cs typeface="Calibri"/>
                <a:sym typeface="Calibri"/>
              </a:rPr>
              <a:t>The test set is a set of observations used to evaluate the performance of the model using some performance metric. It is important that no observations from the training set are included in the test set. </a:t>
            </a:r>
            <a:endParaRPr/>
          </a:p>
        </p:txBody>
      </p:sp>
      <p:sp>
        <p:nvSpPr>
          <p:cNvPr id="167" name="Google Shape;167;p25"/>
          <p:cNvSpPr txBox="1"/>
          <p:nvPr/>
        </p:nvSpPr>
        <p:spPr>
          <a:xfrm>
            <a:off x="8826206" y="1451947"/>
            <a:ext cx="1704976"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000">
                <a:solidFill>
                  <a:schemeClr val="lt1"/>
                </a:solidFill>
                <a:latin typeface="Calibri"/>
                <a:ea typeface="Calibri"/>
                <a:cs typeface="Calibri"/>
                <a:sym typeface="Calibri"/>
              </a:rPr>
              <a:t>Prepared Data</a:t>
            </a:r>
            <a:endParaRPr/>
          </a:p>
        </p:txBody>
      </p:sp>
      <p:cxnSp>
        <p:nvCxnSpPr>
          <p:cNvPr id="168" name="Google Shape;168;p25"/>
          <p:cNvCxnSpPr/>
          <p:nvPr/>
        </p:nvCxnSpPr>
        <p:spPr>
          <a:xfrm>
            <a:off x="9678694" y="1852057"/>
            <a:ext cx="1106588" cy="1029809"/>
          </a:xfrm>
          <a:prstGeom prst="straightConnector1">
            <a:avLst/>
          </a:prstGeom>
          <a:noFill/>
          <a:ln cap="flat" cmpd="sng" w="9525">
            <a:solidFill>
              <a:schemeClr val="lt1"/>
            </a:solidFill>
            <a:prstDash val="solid"/>
            <a:miter lim="800000"/>
            <a:headEnd len="sm" w="sm" type="none"/>
            <a:tailEnd len="med" w="med" type="triangle"/>
          </a:ln>
        </p:spPr>
      </p:cxnSp>
      <p:cxnSp>
        <p:nvCxnSpPr>
          <p:cNvPr id="169" name="Google Shape;169;p25"/>
          <p:cNvCxnSpPr/>
          <p:nvPr/>
        </p:nvCxnSpPr>
        <p:spPr>
          <a:xfrm flipH="1">
            <a:off x="8684395" y="1852057"/>
            <a:ext cx="994299" cy="1029809"/>
          </a:xfrm>
          <a:prstGeom prst="straightConnector1">
            <a:avLst/>
          </a:prstGeom>
          <a:noFill/>
          <a:ln cap="flat" cmpd="sng" w="9525">
            <a:solidFill>
              <a:schemeClr val="lt1"/>
            </a:solidFill>
            <a:prstDash val="solid"/>
            <a:miter lim="800000"/>
            <a:headEnd len="sm" w="sm" type="none"/>
            <a:tailEnd len="med" w="med" type="triangle"/>
          </a:ln>
        </p:spPr>
      </p:cxnSp>
      <p:sp>
        <p:nvSpPr>
          <p:cNvPr id="170" name="Google Shape;170;p25"/>
          <p:cNvSpPr txBox="1"/>
          <p:nvPr/>
        </p:nvSpPr>
        <p:spPr>
          <a:xfrm>
            <a:off x="8102726" y="2934672"/>
            <a:ext cx="15759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Training Data</a:t>
            </a:r>
            <a:endParaRPr sz="2000">
              <a:solidFill>
                <a:schemeClr val="lt1"/>
              </a:solidFill>
              <a:latin typeface="Arial"/>
              <a:ea typeface="Arial"/>
              <a:cs typeface="Arial"/>
              <a:sym typeface="Arial"/>
            </a:endParaRPr>
          </a:p>
        </p:txBody>
      </p:sp>
      <p:sp>
        <p:nvSpPr>
          <p:cNvPr id="171" name="Google Shape;171;p25"/>
          <p:cNvSpPr txBox="1"/>
          <p:nvPr/>
        </p:nvSpPr>
        <p:spPr>
          <a:xfrm>
            <a:off x="10231988" y="2934672"/>
            <a:ext cx="11547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Test Data</a:t>
            </a:r>
            <a:endParaRPr sz="2000">
              <a:solidFill>
                <a:schemeClr val="lt1"/>
              </a:solidFill>
              <a:latin typeface="Arial"/>
              <a:ea typeface="Arial"/>
              <a:cs typeface="Arial"/>
              <a:sym typeface="Arial"/>
            </a:endParaRPr>
          </a:p>
        </p:txBody>
      </p:sp>
      <p:cxnSp>
        <p:nvCxnSpPr>
          <p:cNvPr id="172" name="Google Shape;172;p25"/>
          <p:cNvCxnSpPr/>
          <p:nvPr/>
        </p:nvCxnSpPr>
        <p:spPr>
          <a:xfrm>
            <a:off x="8679680" y="3334782"/>
            <a:ext cx="0" cy="855478"/>
          </a:xfrm>
          <a:prstGeom prst="straightConnector1">
            <a:avLst/>
          </a:prstGeom>
          <a:noFill/>
          <a:ln cap="flat" cmpd="sng" w="9525">
            <a:solidFill>
              <a:schemeClr val="lt1"/>
            </a:solidFill>
            <a:prstDash val="solid"/>
            <a:miter lim="800000"/>
            <a:headEnd len="sm" w="sm" type="none"/>
            <a:tailEnd len="med" w="med" type="triangle"/>
          </a:ln>
        </p:spPr>
      </p:cxnSp>
      <p:cxnSp>
        <p:nvCxnSpPr>
          <p:cNvPr id="173" name="Google Shape;173;p25"/>
          <p:cNvCxnSpPr/>
          <p:nvPr/>
        </p:nvCxnSpPr>
        <p:spPr>
          <a:xfrm>
            <a:off x="10785282" y="3334782"/>
            <a:ext cx="0" cy="855478"/>
          </a:xfrm>
          <a:prstGeom prst="straightConnector1">
            <a:avLst/>
          </a:prstGeom>
          <a:noFill/>
          <a:ln cap="flat" cmpd="sng" w="9525">
            <a:solidFill>
              <a:schemeClr val="lt1"/>
            </a:solidFill>
            <a:prstDash val="solid"/>
            <a:miter lim="800000"/>
            <a:headEnd len="sm" w="sm" type="none"/>
            <a:tailEnd len="med" w="med" type="triangle"/>
          </a:ln>
        </p:spPr>
      </p:cxnSp>
      <p:sp>
        <p:nvSpPr>
          <p:cNvPr id="174" name="Google Shape;174;p25"/>
          <p:cNvSpPr/>
          <p:nvPr/>
        </p:nvSpPr>
        <p:spPr>
          <a:xfrm>
            <a:off x="8070123" y="4170937"/>
            <a:ext cx="1219113" cy="1038688"/>
          </a:xfrm>
          <a:prstGeom prst="rect">
            <a:avLst/>
          </a:prstGeom>
          <a:solidFill>
            <a:schemeClr val="accent6"/>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Model Learning</a:t>
            </a:r>
            <a:endParaRPr sz="1800">
              <a:solidFill>
                <a:schemeClr val="lt1"/>
              </a:solidFill>
              <a:latin typeface="Arial"/>
              <a:ea typeface="Arial"/>
              <a:cs typeface="Arial"/>
              <a:sym typeface="Arial"/>
            </a:endParaRPr>
          </a:p>
        </p:txBody>
      </p:sp>
      <p:sp>
        <p:nvSpPr>
          <p:cNvPr id="175" name="Google Shape;175;p25"/>
          <p:cNvSpPr/>
          <p:nvPr/>
        </p:nvSpPr>
        <p:spPr>
          <a:xfrm>
            <a:off x="10199797" y="4170937"/>
            <a:ext cx="1219114" cy="1038688"/>
          </a:xfrm>
          <a:prstGeom prst="rect">
            <a:avLst/>
          </a:prstGeom>
          <a:solidFill>
            <a:schemeClr val="accent6"/>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Model Validation</a:t>
            </a:r>
            <a:endParaRPr sz="1800">
              <a:solidFill>
                <a:schemeClr val="lt1"/>
              </a:solidFill>
              <a:latin typeface="Arial"/>
              <a:ea typeface="Arial"/>
              <a:cs typeface="Arial"/>
              <a:sym typeface="Arial"/>
            </a:endParaRPr>
          </a:p>
        </p:txBody>
      </p:sp>
      <p:cxnSp>
        <p:nvCxnSpPr>
          <p:cNvPr id="176" name="Google Shape;176;p25"/>
          <p:cNvCxnSpPr/>
          <p:nvPr/>
        </p:nvCxnSpPr>
        <p:spPr>
          <a:xfrm rot="10800000">
            <a:off x="9289236" y="4394447"/>
            <a:ext cx="910561" cy="0"/>
          </a:xfrm>
          <a:prstGeom prst="straightConnector1">
            <a:avLst/>
          </a:prstGeom>
          <a:noFill/>
          <a:ln cap="flat" cmpd="sng" w="9525">
            <a:solidFill>
              <a:schemeClr val="lt1"/>
            </a:solidFill>
            <a:prstDash val="solid"/>
            <a:miter lim="800000"/>
            <a:headEnd len="sm" w="sm" type="none"/>
            <a:tailEnd len="med" w="med" type="triangle"/>
          </a:ln>
        </p:spPr>
      </p:cxnSp>
      <p:cxnSp>
        <p:nvCxnSpPr>
          <p:cNvPr id="177" name="Google Shape;177;p25"/>
          <p:cNvCxnSpPr/>
          <p:nvPr/>
        </p:nvCxnSpPr>
        <p:spPr>
          <a:xfrm>
            <a:off x="9289236" y="4979566"/>
            <a:ext cx="910561" cy="0"/>
          </a:xfrm>
          <a:prstGeom prst="straightConnector1">
            <a:avLst/>
          </a:prstGeom>
          <a:noFill/>
          <a:ln cap="flat" cmpd="sng" w="9525">
            <a:solidFill>
              <a:schemeClr val="lt1"/>
            </a:solidFill>
            <a:prstDash val="solid"/>
            <a:miter lim="800000"/>
            <a:headEnd len="sm" w="sm" type="none"/>
            <a:tailEnd len="med" w="med" type="triangle"/>
          </a:ln>
        </p:spPr>
      </p:cxnSp>
      <p:sp>
        <p:nvSpPr>
          <p:cNvPr id="178" name="Google Shape;178;p25"/>
          <p:cNvSpPr txBox="1"/>
          <p:nvPr/>
        </p:nvSpPr>
        <p:spPr>
          <a:xfrm>
            <a:off x="8839894" y="5420293"/>
            <a:ext cx="18092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Machine Learning</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Graphical user interface, text, application, email&#10;&#10;Description automatically generated" id="183" name="Google Shape;183;p26"/>
          <p:cNvPicPr preferRelativeResize="0"/>
          <p:nvPr/>
        </p:nvPicPr>
        <p:blipFill rotWithShape="1">
          <a:blip r:embed="rId3">
            <a:alphaModFix/>
          </a:blip>
          <a:srcRect b="0" l="0" r="0" t="0"/>
          <a:stretch/>
        </p:blipFill>
        <p:spPr>
          <a:xfrm>
            <a:off x="0" y="650875"/>
            <a:ext cx="12192000" cy="5556250"/>
          </a:xfrm>
          <a:prstGeom prst="rect">
            <a:avLst/>
          </a:prstGeom>
          <a:noFill/>
          <a:ln>
            <a:noFill/>
          </a:ln>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nvSpPr>
        <p:spPr>
          <a:xfrm>
            <a:off x="2557462" y="332304"/>
            <a:ext cx="7077075" cy="31700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0" lang="en-US" sz="4000">
                <a:solidFill>
                  <a:schemeClr val="accent1"/>
                </a:solidFill>
                <a:latin typeface="Roboto Slab"/>
                <a:ea typeface="Roboto Slab"/>
                <a:cs typeface="Roboto Slab"/>
                <a:sym typeface="Roboto Slab"/>
              </a:rPr>
              <a:t>Token Frequency Distribution</a:t>
            </a:r>
            <a:endParaRPr/>
          </a:p>
          <a:p>
            <a:pPr indent="0" lvl="0" marL="0" marR="0" rtl="0" algn="just">
              <a:spcBef>
                <a:spcPts val="0"/>
              </a:spcBef>
              <a:spcAft>
                <a:spcPts val="0"/>
              </a:spcAft>
              <a:buNone/>
            </a:pPr>
            <a:r>
              <a:t/>
            </a:r>
            <a:endParaRPr b="0" i="0" sz="2000">
              <a:solidFill>
                <a:schemeClr val="lt1"/>
              </a:solidFill>
              <a:latin typeface="Lato"/>
              <a:ea typeface="Lato"/>
              <a:cs typeface="Lato"/>
              <a:sym typeface="Lato"/>
            </a:endParaRPr>
          </a:p>
          <a:p>
            <a:pPr indent="0" lvl="0" marL="0" marR="0" rtl="0" algn="just">
              <a:spcBef>
                <a:spcPts val="0"/>
              </a:spcBef>
              <a:spcAft>
                <a:spcPts val="0"/>
              </a:spcAft>
              <a:buNone/>
            </a:pPr>
            <a:r>
              <a:rPr b="0" i="0" lang="en-US" sz="2000">
                <a:solidFill>
                  <a:schemeClr val="lt1"/>
                </a:solidFill>
                <a:latin typeface="Arial"/>
                <a:ea typeface="Arial"/>
                <a:cs typeface="Arial"/>
                <a:sym typeface="Arial"/>
              </a:rPr>
              <a:t>A method for visualizing the frequency of tokens within and across corpus is frequency distribution. A frequency distribution tells us the frequency of each vocabulary item in the text. In general, it could count any kind of observable event. It is a distribution because it tells us how the total number of word tokens in the text are distributed across the vocabulary items.</a:t>
            </a:r>
            <a:endParaRPr/>
          </a:p>
        </p:txBody>
      </p:sp>
      <p:pic>
        <p:nvPicPr>
          <p:cNvPr descr="Graphical user interface&#10;&#10;Description automatically generated with medium confidence" id="189" name="Google Shape;189;p27"/>
          <p:cNvPicPr preferRelativeResize="0"/>
          <p:nvPr/>
        </p:nvPicPr>
        <p:blipFill rotWithShape="1">
          <a:blip r:embed="rId3">
            <a:alphaModFix/>
          </a:blip>
          <a:srcRect b="0" l="0" r="0" t="0"/>
          <a:stretch/>
        </p:blipFill>
        <p:spPr>
          <a:xfrm>
            <a:off x="0" y="3960069"/>
            <a:ext cx="12192000" cy="2311373"/>
          </a:xfrm>
          <a:prstGeom prst="rect">
            <a:avLst/>
          </a:prstGeom>
          <a:noFill/>
          <a:ln>
            <a:noFill/>
          </a:ln>
        </p:spPr>
      </p:pic>
    </p:spTree>
  </p:cSld>
  <p:clrMapOvr>
    <a:masterClrMapping/>
  </p:clrMapOvr>
  <mc:AlternateContent>
    <mc:Choice Requires="p14">
      <p:transition spd="slow" p14:dur="34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Chart, bar chart&#10;&#10;Description automatically generated" id="194" name="Google Shape;194;p28"/>
          <p:cNvPicPr preferRelativeResize="0"/>
          <p:nvPr/>
        </p:nvPicPr>
        <p:blipFill rotWithShape="1">
          <a:blip r:embed="rId3">
            <a:alphaModFix/>
          </a:blip>
          <a:srcRect b="0" l="2031" r="0" t="0"/>
          <a:stretch/>
        </p:blipFill>
        <p:spPr>
          <a:xfrm>
            <a:off x="123825" y="2227967"/>
            <a:ext cx="11944350" cy="2402066"/>
          </a:xfrm>
          <a:prstGeom prst="rect">
            <a:avLst/>
          </a:prstGeom>
          <a:noFill/>
          <a:ln>
            <a:noFill/>
          </a:ln>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Textured blue painted background" id="199" name="Google Shape;199;p29"/>
          <p:cNvPicPr preferRelativeResize="0"/>
          <p:nvPr/>
        </p:nvPicPr>
        <p:blipFill rotWithShape="1">
          <a:blip r:embed="rId3">
            <a:alphaModFix amt="35000"/>
          </a:blip>
          <a:srcRect b="0" l="0" r="0" t="0"/>
          <a:stretch/>
        </p:blipFill>
        <p:spPr>
          <a:xfrm>
            <a:off x="0" y="0"/>
            <a:ext cx="12192000" cy="6857999"/>
          </a:xfrm>
          <a:prstGeom prst="rect">
            <a:avLst/>
          </a:prstGeom>
          <a:noFill/>
          <a:ln>
            <a:noFill/>
          </a:ln>
        </p:spPr>
      </p:pic>
      <p:sp>
        <p:nvSpPr>
          <p:cNvPr id="200" name="Google Shape;200;p29"/>
          <p:cNvSpPr txBox="1"/>
          <p:nvPr/>
        </p:nvSpPr>
        <p:spPr>
          <a:xfrm>
            <a:off x="4346741" y="1285189"/>
            <a:ext cx="7772400" cy="53245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000">
                <a:solidFill>
                  <a:schemeClr val="lt1"/>
                </a:solidFill>
                <a:latin typeface="Candara"/>
                <a:ea typeface="Candara"/>
                <a:cs typeface="Candara"/>
                <a:sym typeface="Candara"/>
              </a:rPr>
              <a:t>The Random forest or Random Decision Forest is a Supervised Machine Learning algorithm used for classification, regression, and other tasks using decision</a:t>
            </a:r>
            <a:r>
              <a:rPr lang="en-US" sz="2000">
                <a:solidFill>
                  <a:schemeClr val="lt1"/>
                </a:solidFill>
                <a:latin typeface="Candara"/>
                <a:ea typeface="Candara"/>
                <a:cs typeface="Candara"/>
                <a:sym typeface="Candara"/>
              </a:rPr>
              <a:t> </a:t>
            </a:r>
            <a:r>
              <a:rPr b="0" lang="en-US" sz="2000">
                <a:solidFill>
                  <a:schemeClr val="lt1"/>
                </a:solidFill>
                <a:latin typeface="Candara"/>
                <a:ea typeface="Candara"/>
                <a:cs typeface="Candara"/>
                <a:sym typeface="Candara"/>
              </a:rPr>
              <a:t>trees.</a:t>
            </a:r>
            <a:br>
              <a:rPr lang="en-US" sz="2000">
                <a:solidFill>
                  <a:schemeClr val="lt1"/>
                </a:solidFill>
                <a:latin typeface="Candara"/>
                <a:ea typeface="Candara"/>
                <a:cs typeface="Candara"/>
                <a:sym typeface="Candara"/>
              </a:rPr>
            </a:br>
            <a:r>
              <a:rPr b="0" lang="en-US" sz="2000">
                <a:solidFill>
                  <a:schemeClr val="lt1"/>
                </a:solidFill>
                <a:latin typeface="Candara"/>
                <a:ea typeface="Candara"/>
                <a:cs typeface="Candara"/>
                <a:sym typeface="Candara"/>
              </a:rPr>
              <a:t>The Random forest classifier creates a set of decision trees from a randomly selected subset of the training set. </a:t>
            </a:r>
            <a:endParaRPr/>
          </a:p>
          <a:p>
            <a:pPr indent="0" lvl="0" marL="0" marR="0" rtl="0" algn="just">
              <a:spcBef>
                <a:spcPts val="0"/>
              </a:spcBef>
              <a:spcAft>
                <a:spcPts val="0"/>
              </a:spcAft>
              <a:buNone/>
            </a:pPr>
            <a:r>
              <a:t/>
            </a:r>
            <a:endParaRPr sz="2000">
              <a:solidFill>
                <a:schemeClr val="lt1"/>
              </a:solidFill>
              <a:latin typeface="Candara"/>
              <a:ea typeface="Candara"/>
              <a:cs typeface="Candara"/>
              <a:sym typeface="Candara"/>
            </a:endParaRPr>
          </a:p>
          <a:p>
            <a:pPr indent="0" lvl="0" marL="0" marR="0" rtl="0" algn="just">
              <a:spcBef>
                <a:spcPts val="0"/>
              </a:spcBef>
              <a:spcAft>
                <a:spcPts val="0"/>
              </a:spcAft>
              <a:buNone/>
            </a:pPr>
            <a:r>
              <a:rPr b="0" i="0" lang="en-US" sz="2000">
                <a:solidFill>
                  <a:schemeClr val="lt1"/>
                </a:solidFill>
                <a:latin typeface="Candara"/>
                <a:ea typeface="Candara"/>
                <a:cs typeface="Candara"/>
                <a:sym typeface="Candara"/>
              </a:rPr>
              <a:t>The random forest algorithm works by completing the following steps:</a:t>
            </a:r>
            <a:endParaRPr/>
          </a:p>
          <a:p>
            <a:pPr indent="0" lvl="0" marL="0" marR="0" rtl="0" algn="just">
              <a:spcBef>
                <a:spcPts val="0"/>
              </a:spcBef>
              <a:spcAft>
                <a:spcPts val="0"/>
              </a:spcAft>
              <a:buNone/>
            </a:pPr>
            <a:r>
              <a:rPr b="0" i="0" lang="en-US" sz="2000">
                <a:solidFill>
                  <a:schemeClr val="lt1"/>
                </a:solidFill>
                <a:latin typeface="Candara"/>
                <a:ea typeface="Candara"/>
                <a:cs typeface="Candara"/>
                <a:sym typeface="Candara"/>
              </a:rPr>
              <a:t>Step 1: The algorithm select random samples from the dataset 	provided.</a:t>
            </a:r>
            <a:endParaRPr/>
          </a:p>
          <a:p>
            <a:pPr indent="0" lvl="0" marL="0" marR="0" rtl="0" algn="just">
              <a:spcBef>
                <a:spcPts val="0"/>
              </a:spcBef>
              <a:spcAft>
                <a:spcPts val="0"/>
              </a:spcAft>
              <a:buNone/>
            </a:pPr>
            <a:r>
              <a:rPr b="0" i="0" lang="en-US" sz="2000">
                <a:solidFill>
                  <a:schemeClr val="lt1"/>
                </a:solidFill>
                <a:latin typeface="Candara"/>
                <a:ea typeface="Candara"/>
                <a:cs typeface="Candara"/>
                <a:sym typeface="Candara"/>
              </a:rPr>
              <a:t>Step 2: The algorithm will create a decision tree for each sample 	selected. Then it will get a prediction result from each decision 	tree created.</a:t>
            </a:r>
            <a:endParaRPr/>
          </a:p>
          <a:p>
            <a:pPr indent="0" lvl="0" marL="0" marR="0" rtl="0" algn="just">
              <a:spcBef>
                <a:spcPts val="0"/>
              </a:spcBef>
              <a:spcAft>
                <a:spcPts val="0"/>
              </a:spcAft>
              <a:buNone/>
            </a:pPr>
            <a:r>
              <a:rPr b="0" i="0" lang="en-US" sz="2000">
                <a:solidFill>
                  <a:schemeClr val="lt1"/>
                </a:solidFill>
                <a:latin typeface="Candara"/>
                <a:ea typeface="Candara"/>
                <a:cs typeface="Candara"/>
                <a:sym typeface="Candara"/>
              </a:rPr>
              <a:t>Step 3: Voting will then be performed for every predicted result. For a 	classification problem, it will use mode, and for a regression 	problem, it will use mean.</a:t>
            </a:r>
            <a:endParaRPr/>
          </a:p>
          <a:p>
            <a:pPr indent="0" lvl="0" marL="0" marR="0" rtl="0" algn="just">
              <a:spcBef>
                <a:spcPts val="0"/>
              </a:spcBef>
              <a:spcAft>
                <a:spcPts val="0"/>
              </a:spcAft>
              <a:buNone/>
            </a:pPr>
            <a:r>
              <a:rPr b="0" i="0" lang="en-US" sz="2000">
                <a:solidFill>
                  <a:schemeClr val="lt1"/>
                </a:solidFill>
                <a:latin typeface="Candara"/>
                <a:ea typeface="Candara"/>
                <a:cs typeface="Candara"/>
                <a:sym typeface="Candara"/>
              </a:rPr>
              <a:t>Step 4: And finally, the algorithm will select the most voted prediction 	result as the final prediction.</a:t>
            </a:r>
            <a:endParaRPr/>
          </a:p>
        </p:txBody>
      </p:sp>
      <p:pic>
        <p:nvPicPr>
          <p:cNvPr id="201" name="Google Shape;201;p29"/>
          <p:cNvPicPr preferRelativeResize="0"/>
          <p:nvPr/>
        </p:nvPicPr>
        <p:blipFill rotWithShape="1">
          <a:blip r:embed="rId4">
            <a:alphaModFix/>
          </a:blip>
          <a:srcRect b="0" l="0" r="0" t="0"/>
          <a:stretch/>
        </p:blipFill>
        <p:spPr>
          <a:xfrm>
            <a:off x="492208" y="2443161"/>
            <a:ext cx="3362325" cy="2295526"/>
          </a:xfrm>
          <a:prstGeom prst="rect">
            <a:avLst/>
          </a:prstGeom>
          <a:noFill/>
          <a:ln>
            <a:noFill/>
          </a:ln>
        </p:spPr>
      </p:pic>
      <p:sp>
        <p:nvSpPr>
          <p:cNvPr id="202" name="Google Shape;202;p29"/>
          <p:cNvSpPr txBox="1"/>
          <p:nvPr/>
        </p:nvSpPr>
        <p:spPr>
          <a:xfrm>
            <a:off x="492208" y="577303"/>
            <a:ext cx="6172200"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4000">
                <a:solidFill>
                  <a:schemeClr val="accent4"/>
                </a:solidFill>
                <a:latin typeface="Arial"/>
                <a:ea typeface="Arial"/>
                <a:cs typeface="Arial"/>
                <a:sym typeface="Arial"/>
              </a:rPr>
              <a:t>Random Forest Classifier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Graphical user interface, text, application, email&#10;&#10;Description automatically generated" id="207" name="Google Shape;207;p30"/>
          <p:cNvPicPr preferRelativeResize="0"/>
          <p:nvPr/>
        </p:nvPicPr>
        <p:blipFill rotWithShape="1">
          <a:blip r:embed="rId3">
            <a:alphaModFix/>
          </a:blip>
          <a:srcRect b="0" l="0" r="0" t="0"/>
          <a:stretch/>
        </p:blipFill>
        <p:spPr>
          <a:xfrm>
            <a:off x="0" y="2396166"/>
            <a:ext cx="12192000" cy="2065667"/>
          </a:xfrm>
          <a:prstGeom prst="rect">
            <a:avLst/>
          </a:prstGeom>
          <a:noFill/>
          <a:ln>
            <a:noFill/>
          </a:ln>
        </p:spPr>
      </p:pic>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Textured blue background" id="212" name="Google Shape;212;p31"/>
          <p:cNvPicPr preferRelativeResize="0"/>
          <p:nvPr/>
        </p:nvPicPr>
        <p:blipFill rotWithShape="1">
          <a:blip r:embed="rId3">
            <a:alphaModFix amt="70000"/>
          </a:blip>
          <a:srcRect b="0" l="0" r="0" t="0"/>
          <a:stretch/>
        </p:blipFill>
        <p:spPr>
          <a:xfrm>
            <a:off x="0" y="0"/>
            <a:ext cx="12192000" cy="6858000"/>
          </a:xfrm>
          <a:prstGeom prst="rect">
            <a:avLst/>
          </a:prstGeom>
          <a:noFill/>
          <a:ln>
            <a:noFill/>
          </a:ln>
        </p:spPr>
      </p:pic>
      <p:sp>
        <p:nvSpPr>
          <p:cNvPr id="213" name="Google Shape;213;p31"/>
          <p:cNvSpPr/>
          <p:nvPr/>
        </p:nvSpPr>
        <p:spPr>
          <a:xfrm>
            <a:off x="806162" y="124985"/>
            <a:ext cx="6769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cap="none">
                <a:solidFill>
                  <a:srgbClr val="CCADE7"/>
                </a:solidFill>
                <a:latin typeface="Arial"/>
                <a:ea typeface="Arial"/>
                <a:cs typeface="Arial"/>
                <a:sym typeface="Arial"/>
              </a:rPr>
              <a:t>Support Vector Machines(SVM)</a:t>
            </a:r>
            <a:endParaRPr b="1" sz="4000" cap="none">
              <a:solidFill>
                <a:srgbClr val="CCADE7"/>
              </a:solidFill>
              <a:latin typeface="Arial"/>
              <a:ea typeface="Arial"/>
              <a:cs typeface="Arial"/>
              <a:sym typeface="Arial"/>
            </a:endParaRPr>
          </a:p>
        </p:txBody>
      </p:sp>
      <p:sp>
        <p:nvSpPr>
          <p:cNvPr id="214" name="Google Shape;214;p31"/>
          <p:cNvSpPr txBox="1"/>
          <p:nvPr/>
        </p:nvSpPr>
        <p:spPr>
          <a:xfrm>
            <a:off x="806162" y="1571625"/>
            <a:ext cx="6769674"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a:solidFill>
                  <a:schemeClr val="lt1"/>
                </a:solidFill>
                <a:latin typeface="Corbel"/>
                <a:ea typeface="Corbel"/>
                <a:cs typeface="Corbel"/>
                <a:sym typeface="Corbel"/>
              </a:rPr>
              <a:t>Support Vector Machine (SVM) is a simple </a:t>
            </a:r>
            <a:r>
              <a:rPr b="1" i="0" lang="en-US" sz="1800">
                <a:solidFill>
                  <a:schemeClr val="lt1"/>
                </a:solidFill>
                <a:latin typeface="Corbel"/>
                <a:ea typeface="Corbel"/>
                <a:cs typeface="Corbel"/>
                <a:sym typeface="Corbel"/>
              </a:rPr>
              <a:t>Supervised Machine Learning Algorithm</a:t>
            </a:r>
            <a:r>
              <a:rPr b="0" i="0" lang="en-US" sz="1800">
                <a:solidFill>
                  <a:schemeClr val="lt1"/>
                </a:solidFill>
                <a:latin typeface="Corbel"/>
                <a:ea typeface="Corbel"/>
                <a:cs typeface="Corbel"/>
                <a:sym typeface="Corbel"/>
              </a:rPr>
              <a:t> used for classification and/or regression. It is more preferred for classification but is sometimes very useful for regression as well. The goal of the SVM algorithm is to create the best line or decision boundary that can segregate n-dimensional space into classes so that we can easily put the new data point in the correct category in the future. This best decision boundary is called a hyperplane.</a:t>
            </a:r>
            <a:endParaRPr/>
          </a:p>
        </p:txBody>
      </p:sp>
      <p:pic>
        <p:nvPicPr>
          <p:cNvPr id="215" name="Google Shape;215;p31"/>
          <p:cNvPicPr preferRelativeResize="0"/>
          <p:nvPr/>
        </p:nvPicPr>
        <p:blipFill rotWithShape="1">
          <a:blip r:embed="rId4">
            <a:alphaModFix/>
          </a:blip>
          <a:srcRect b="0" l="0" r="0" t="0"/>
          <a:stretch/>
        </p:blipFill>
        <p:spPr>
          <a:xfrm>
            <a:off x="5824306" y="3683000"/>
            <a:ext cx="5243744" cy="2813050"/>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457201" y="288567"/>
            <a:ext cx="7541580" cy="39087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cap="none">
                <a:solidFill>
                  <a:srgbClr val="7A0E28"/>
                </a:solidFill>
                <a:latin typeface="Calibri"/>
                <a:ea typeface="Calibri"/>
                <a:cs typeface="Calibri"/>
                <a:sym typeface="Calibri"/>
              </a:rPr>
              <a:t>Natural Language </a:t>
            </a:r>
            <a:r>
              <a:rPr b="1" lang="en-US" sz="4000">
                <a:solidFill>
                  <a:srgbClr val="7A0E28"/>
                </a:solidFill>
                <a:latin typeface="Calibri"/>
                <a:ea typeface="Calibri"/>
                <a:cs typeface="Calibri"/>
                <a:sym typeface="Calibri"/>
              </a:rPr>
              <a:t>P</a:t>
            </a:r>
            <a:r>
              <a:rPr b="1" i="0" lang="en-US" sz="4000" cap="none">
                <a:solidFill>
                  <a:srgbClr val="7A0E28"/>
                </a:solidFill>
                <a:latin typeface="Calibri"/>
                <a:ea typeface="Calibri"/>
                <a:cs typeface="Calibri"/>
                <a:sym typeface="Calibri"/>
              </a:rPr>
              <a:t>rocessing (NLP)</a:t>
            </a:r>
            <a:endParaRPr b="1" sz="4000" cap="none">
              <a:solidFill>
                <a:srgbClr val="7A0E28"/>
              </a:solidFill>
              <a:latin typeface="Arial"/>
              <a:ea typeface="Arial"/>
              <a:cs typeface="Arial"/>
              <a:sym typeface="Arial"/>
            </a:endParaRPr>
          </a:p>
          <a:p>
            <a:pPr indent="0" lvl="0" marL="0" marR="0" rtl="0" algn="l">
              <a:spcBef>
                <a:spcPts val="0"/>
              </a:spcBef>
              <a:spcAft>
                <a:spcPts val="0"/>
              </a:spcAft>
              <a:buNone/>
            </a:pPr>
            <a:r>
              <a:rPr b="0" i="0" lang="en-US" sz="2800">
                <a:solidFill>
                  <a:schemeClr val="lt1"/>
                </a:solidFill>
                <a:latin typeface="Calibri"/>
                <a:ea typeface="Calibri"/>
                <a:cs typeface="Calibri"/>
                <a:sym typeface="Calibri"/>
              </a:rPr>
              <a:t> </a:t>
            </a:r>
            <a:endParaRPr/>
          </a:p>
          <a:p>
            <a:pPr indent="0" lvl="0" marL="0" marR="0" rtl="0" algn="just">
              <a:spcBef>
                <a:spcPts val="0"/>
              </a:spcBef>
              <a:spcAft>
                <a:spcPts val="0"/>
              </a:spcAft>
              <a:buNone/>
            </a:pPr>
            <a:r>
              <a:rPr lang="en-US" sz="2000">
                <a:solidFill>
                  <a:schemeClr val="lt1"/>
                </a:solidFill>
                <a:latin typeface="Arial"/>
                <a:ea typeface="Arial"/>
                <a:cs typeface="Arial"/>
                <a:sym typeface="Arial"/>
              </a:rPr>
              <a:t>It </a:t>
            </a:r>
            <a:r>
              <a:rPr b="0" i="0" lang="en-US" sz="2000">
                <a:solidFill>
                  <a:schemeClr val="lt1"/>
                </a:solidFill>
                <a:latin typeface="Arial"/>
                <a:ea typeface="Arial"/>
                <a:cs typeface="Arial"/>
                <a:sym typeface="Arial"/>
              </a:rPr>
              <a:t>is a subfield of </a:t>
            </a:r>
            <a:r>
              <a:rPr b="0" i="0" lang="en-US" sz="2000" u="none" strike="noStrike">
                <a:solidFill>
                  <a:schemeClr val="lt1"/>
                </a:solidFill>
                <a:latin typeface="Arial"/>
                <a:ea typeface="Arial"/>
                <a:cs typeface="Arial"/>
                <a:sym typeface="Arial"/>
              </a:rPr>
              <a:t>linguistics</a:t>
            </a:r>
            <a:r>
              <a:rPr b="0" i="0" lang="en-US" sz="2000">
                <a:solidFill>
                  <a:schemeClr val="lt1"/>
                </a:solidFill>
                <a:latin typeface="Arial"/>
                <a:ea typeface="Arial"/>
                <a:cs typeface="Arial"/>
                <a:sym typeface="Arial"/>
              </a:rPr>
              <a:t>, </a:t>
            </a:r>
            <a:r>
              <a:rPr b="0" i="0" lang="en-US" sz="2000" u="none" strike="noStrike">
                <a:solidFill>
                  <a:schemeClr val="lt1"/>
                </a:solidFill>
                <a:latin typeface="Arial"/>
                <a:ea typeface="Arial"/>
                <a:cs typeface="Arial"/>
                <a:sym typeface="Arial"/>
              </a:rPr>
              <a:t>computer science</a:t>
            </a:r>
            <a:r>
              <a:rPr b="0" i="0" lang="en-US" sz="2000">
                <a:solidFill>
                  <a:schemeClr val="lt1"/>
                </a:solidFill>
                <a:latin typeface="Arial"/>
                <a:ea typeface="Arial"/>
                <a:cs typeface="Arial"/>
                <a:sym typeface="Arial"/>
              </a:rPr>
              <a:t>, and </a:t>
            </a:r>
            <a:r>
              <a:rPr b="0" i="0" lang="en-US" sz="2000" strike="noStrike">
                <a:solidFill>
                  <a:srgbClr val="1366F7"/>
                </a:solidFill>
                <a:latin typeface="Arial"/>
                <a:ea typeface="Arial"/>
                <a:cs typeface="Arial"/>
                <a:sym typeface="Arial"/>
              </a:rPr>
              <a:t>artificial intelligence</a:t>
            </a:r>
            <a:r>
              <a:rPr b="0" i="0" lang="en-US" sz="2000">
                <a:solidFill>
                  <a:schemeClr val="lt1"/>
                </a:solidFill>
                <a:latin typeface="Arial"/>
                <a:ea typeface="Arial"/>
                <a:cs typeface="Arial"/>
                <a:sym typeface="Arial"/>
              </a:rPr>
              <a:t> concerned with the interactions between computers and human language, how to program computers to process and analyze large amounts of </a:t>
            </a:r>
            <a:r>
              <a:rPr b="0" i="0" lang="en-US" sz="2000" u="none" strike="noStrike">
                <a:solidFill>
                  <a:schemeClr val="lt1"/>
                </a:solidFill>
                <a:latin typeface="Arial"/>
                <a:ea typeface="Arial"/>
                <a:cs typeface="Arial"/>
                <a:sym typeface="Arial"/>
              </a:rPr>
              <a:t>natural language</a:t>
            </a:r>
            <a:r>
              <a:rPr b="0" i="0" lang="en-US" sz="2000">
                <a:solidFill>
                  <a:schemeClr val="lt1"/>
                </a:solidFill>
                <a:latin typeface="Arial"/>
                <a:ea typeface="Arial"/>
                <a:cs typeface="Arial"/>
                <a:sym typeface="Arial"/>
              </a:rPr>
              <a:t> data. The result is a computer capable of </a:t>
            </a:r>
            <a:r>
              <a:rPr b="0" i="0" lang="en-US" sz="2000">
                <a:solidFill>
                  <a:srgbClr val="1366F7"/>
                </a:solidFill>
                <a:latin typeface="Arial"/>
                <a:ea typeface="Arial"/>
                <a:cs typeface="Arial"/>
                <a:sym typeface="Arial"/>
              </a:rPr>
              <a:t>understanding</a:t>
            </a:r>
            <a:r>
              <a:rPr b="0" i="0" lang="en-US" sz="2000">
                <a:solidFill>
                  <a:schemeClr val="lt1"/>
                </a:solidFill>
                <a:latin typeface="Arial"/>
                <a:ea typeface="Arial"/>
                <a:cs typeface="Arial"/>
                <a:sym typeface="Arial"/>
              </a:rPr>
              <a:t> the contents of documents, including the contextual nuances of the language within them. The technology can then accurately extract information and insights contained in the documents as well as categorize and organize the documents themselves.</a:t>
            </a:r>
            <a:endParaRPr sz="2000">
              <a:solidFill>
                <a:schemeClr val="lt1"/>
              </a:solidFill>
              <a:latin typeface="Arial"/>
              <a:ea typeface="Arial"/>
              <a:cs typeface="Arial"/>
              <a:sym typeface="Arial"/>
            </a:endParaRPr>
          </a:p>
        </p:txBody>
      </p:sp>
      <p:pic>
        <p:nvPicPr>
          <p:cNvPr descr="Diagram&#10;&#10;Description automatically generated" id="93" name="Google Shape;93;p14"/>
          <p:cNvPicPr preferRelativeResize="0"/>
          <p:nvPr/>
        </p:nvPicPr>
        <p:blipFill rotWithShape="1">
          <a:blip r:embed="rId3">
            <a:alphaModFix/>
          </a:blip>
          <a:srcRect b="0" l="0" r="0" t="0"/>
          <a:stretch/>
        </p:blipFill>
        <p:spPr>
          <a:xfrm>
            <a:off x="7998780" y="3364336"/>
            <a:ext cx="3950562" cy="3272023"/>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descr="Graphical user interface, text, application, email&#10;&#10;Description automatically generated" id="220" name="Google Shape;220;p32"/>
          <p:cNvPicPr preferRelativeResize="0"/>
          <p:nvPr/>
        </p:nvPicPr>
        <p:blipFill rotWithShape="1">
          <a:blip r:embed="rId3">
            <a:alphaModFix/>
          </a:blip>
          <a:srcRect b="0" l="0" r="0" t="0"/>
          <a:stretch/>
        </p:blipFill>
        <p:spPr>
          <a:xfrm>
            <a:off x="0" y="1142587"/>
            <a:ext cx="12192000" cy="4572826"/>
          </a:xfrm>
          <a:prstGeom prst="rect">
            <a:avLst/>
          </a:prstGeom>
          <a:noFill/>
          <a:ln>
            <a:noFill/>
          </a:ln>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descr="A picture containing graphical user interface&#10;&#10;Description automatically generated" id="225" name="Google Shape;225;p33"/>
          <p:cNvPicPr preferRelativeResize="0"/>
          <p:nvPr/>
        </p:nvPicPr>
        <p:blipFill rotWithShape="1">
          <a:blip r:embed="rId3">
            <a:alphaModFix/>
          </a:blip>
          <a:srcRect b="0" l="0" r="0" t="0"/>
          <a:stretch/>
        </p:blipFill>
        <p:spPr>
          <a:xfrm>
            <a:off x="0" y="2066029"/>
            <a:ext cx="12192000" cy="2725941"/>
          </a:xfrm>
          <a:prstGeom prst="rect">
            <a:avLst/>
          </a:prstGeom>
          <a:noFill/>
          <a:ln>
            <a:noFill/>
          </a:ln>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Abstract twist of multi-colored cords" id="230" name="Google Shape;230;p34"/>
          <p:cNvPicPr preferRelativeResize="0"/>
          <p:nvPr/>
        </p:nvPicPr>
        <p:blipFill rotWithShape="1">
          <a:blip r:embed="rId3">
            <a:alphaModFix amt="20000"/>
          </a:blip>
          <a:srcRect b="0" l="0" r="0" t="0"/>
          <a:stretch/>
        </p:blipFill>
        <p:spPr>
          <a:xfrm>
            <a:off x="0" y="0"/>
            <a:ext cx="12192000" cy="6858000"/>
          </a:xfrm>
          <a:prstGeom prst="rect">
            <a:avLst/>
          </a:prstGeom>
          <a:noFill/>
          <a:ln>
            <a:noFill/>
          </a:ln>
        </p:spPr>
      </p:pic>
      <p:sp>
        <p:nvSpPr>
          <p:cNvPr id="231" name="Google Shape;231;p34"/>
          <p:cNvSpPr txBox="1"/>
          <p:nvPr/>
        </p:nvSpPr>
        <p:spPr>
          <a:xfrm>
            <a:off x="1055797" y="483209"/>
            <a:ext cx="8648699" cy="544764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lt1"/>
              </a:buClr>
              <a:buSzPts val="2800"/>
              <a:buFont typeface="Candara"/>
              <a:buNone/>
            </a:pPr>
            <a:r>
              <a:rPr lang="en-US" sz="2800">
                <a:solidFill>
                  <a:schemeClr val="lt1"/>
                </a:solidFill>
                <a:latin typeface="Candara"/>
                <a:ea typeface="Candara"/>
                <a:cs typeface="Candara"/>
                <a:sym typeface="Candara"/>
              </a:rPr>
              <a:t>Conclusion:</a:t>
            </a:r>
            <a:endParaRPr/>
          </a:p>
          <a:p>
            <a:pPr indent="0" lvl="0" marL="0" marR="0" rtl="0" algn="l">
              <a:spcBef>
                <a:spcPts val="0"/>
              </a:spcBef>
              <a:spcAft>
                <a:spcPts val="0"/>
              </a:spcAft>
              <a:buNone/>
            </a:pPr>
            <a:r>
              <a:rPr lang="en-US" sz="2000">
                <a:solidFill>
                  <a:schemeClr val="lt1"/>
                </a:solidFill>
                <a:latin typeface="Candara"/>
                <a:ea typeface="Candara"/>
                <a:cs typeface="Candara"/>
                <a:sym typeface="Candara"/>
              </a:rPr>
              <a:t>Thus, using the above algorithms i.e., Random Forest Classifier and Linear SVM Classifier, we get an accuracy of the Test data with respect to the Training data around </a:t>
            </a:r>
            <a:r>
              <a:rPr b="1" lang="en-US" sz="2000">
                <a:solidFill>
                  <a:schemeClr val="lt1"/>
                </a:solidFill>
                <a:latin typeface="Candara"/>
                <a:ea typeface="Candara"/>
                <a:cs typeface="Candara"/>
                <a:sym typeface="Candara"/>
              </a:rPr>
              <a:t>95.0793</a:t>
            </a:r>
            <a:r>
              <a:rPr lang="en-US" sz="2000">
                <a:solidFill>
                  <a:schemeClr val="lt1"/>
                </a:solidFill>
                <a:latin typeface="Candara"/>
                <a:ea typeface="Candara"/>
                <a:cs typeface="Candara"/>
                <a:sym typeface="Candara"/>
              </a:rPr>
              <a:t>  percent from both the algorithms.</a:t>
            </a:r>
            <a:endParaRPr/>
          </a:p>
          <a:p>
            <a:pPr indent="0" lvl="0" marL="0" marR="0" rtl="0" algn="l">
              <a:spcBef>
                <a:spcPts val="0"/>
              </a:spcBef>
              <a:spcAft>
                <a:spcPts val="0"/>
              </a:spcAft>
              <a:buNone/>
            </a:pPr>
            <a:r>
              <a:t/>
            </a:r>
            <a:endParaRPr sz="2000">
              <a:solidFill>
                <a:schemeClr val="lt1"/>
              </a:solidFill>
              <a:latin typeface="Candara"/>
              <a:ea typeface="Candara"/>
              <a:cs typeface="Candara"/>
              <a:sym typeface="Candara"/>
            </a:endParaRPr>
          </a:p>
          <a:p>
            <a:pPr indent="0" lvl="0" marL="0" marR="0" rtl="0" algn="l">
              <a:spcBef>
                <a:spcPts val="0"/>
              </a:spcBef>
              <a:spcAft>
                <a:spcPts val="0"/>
              </a:spcAft>
              <a:buNone/>
            </a:pPr>
            <a:r>
              <a:rPr lang="en-US" sz="2000">
                <a:solidFill>
                  <a:schemeClr val="lt1"/>
                </a:solidFill>
                <a:latin typeface="Candara"/>
                <a:ea typeface="Candara"/>
                <a:cs typeface="Candara"/>
                <a:sym typeface="Candara"/>
              </a:rPr>
              <a:t>Then, after all the preprocessing that includes Case Normalization, Lemmatization, Stopword Elimination, we use the TF-IDF vectorizer to get the significance of each term in the Reviews section, and then we split the data into Training and Test data along with the Feedbacks, thus getting to know the Positive or Negative significance of each term and then classifying it according to the Feedbacks. </a:t>
            </a:r>
            <a:endParaRPr/>
          </a:p>
          <a:p>
            <a:pPr indent="0" lvl="0" marL="0" marR="0" rtl="0" algn="just">
              <a:spcBef>
                <a:spcPts val="0"/>
              </a:spcBef>
              <a:spcAft>
                <a:spcPts val="0"/>
              </a:spcAft>
              <a:buClr>
                <a:schemeClr val="lt1"/>
              </a:buClr>
              <a:buSzPts val="2000"/>
              <a:buFont typeface="Arial"/>
              <a:buNone/>
            </a:pPr>
            <a:r>
              <a:t/>
            </a:r>
            <a:endParaRPr sz="2000">
              <a:solidFill>
                <a:schemeClr val="lt1"/>
              </a:solidFill>
              <a:latin typeface="Candara"/>
              <a:ea typeface="Candara"/>
              <a:cs typeface="Candara"/>
              <a:sym typeface="Candara"/>
            </a:endParaRPr>
          </a:p>
          <a:p>
            <a:pPr indent="0" lvl="0" marL="0" marR="0" rtl="0" algn="just">
              <a:spcBef>
                <a:spcPts val="0"/>
              </a:spcBef>
              <a:spcAft>
                <a:spcPts val="0"/>
              </a:spcAft>
              <a:buClr>
                <a:schemeClr val="lt1"/>
              </a:buClr>
              <a:buSzPts val="2000"/>
              <a:buFont typeface="Candara"/>
              <a:buNone/>
            </a:pPr>
            <a:r>
              <a:rPr lang="en-US" sz="2000">
                <a:solidFill>
                  <a:schemeClr val="lt1"/>
                </a:solidFill>
                <a:latin typeface="Candara"/>
                <a:ea typeface="Candara"/>
                <a:cs typeface="Candara"/>
                <a:sym typeface="Candara"/>
              </a:rPr>
              <a:t>To test our Classification Models, we use user defined Reviews to get the Feedback from the model as ‘Positive’ or ‘Negative’. Thus, we define a function ‘predict’ which predicts the feedback as per our review, First we preprocess the user defined review and calculate its TF-IDF frequency and then test it against our classification model to get the Feedback.</a:t>
            </a:r>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Color rainbow striped background" id="236" name="Google Shape;236;p35"/>
          <p:cNvPicPr preferRelativeResize="0"/>
          <p:nvPr/>
        </p:nvPicPr>
        <p:blipFill rotWithShape="1">
          <a:blip r:embed="rId3">
            <a:alphaModFix amt="20000"/>
          </a:blip>
          <a:srcRect b="0" l="0" r="0" t="0"/>
          <a:stretch/>
        </p:blipFill>
        <p:spPr>
          <a:xfrm>
            <a:off x="0" y="0"/>
            <a:ext cx="12192000" cy="6858000"/>
          </a:xfrm>
          <a:prstGeom prst="rect">
            <a:avLst/>
          </a:prstGeom>
          <a:noFill/>
          <a:ln>
            <a:noFill/>
          </a:ln>
        </p:spPr>
      </p:pic>
      <p:pic>
        <p:nvPicPr>
          <p:cNvPr id="237" name="Google Shape;237;p35"/>
          <p:cNvPicPr preferRelativeResize="0"/>
          <p:nvPr/>
        </p:nvPicPr>
        <p:blipFill rotWithShape="1">
          <a:blip r:embed="rId4">
            <a:alphaModFix/>
          </a:blip>
          <a:srcRect b="16710" l="0" r="0" t="0"/>
          <a:stretch/>
        </p:blipFill>
        <p:spPr>
          <a:xfrm>
            <a:off x="1074717" y="1059765"/>
            <a:ext cx="9740724" cy="5309963"/>
          </a:xfrm>
          <a:prstGeom prst="rect">
            <a:avLst/>
          </a:prstGeom>
          <a:noFill/>
          <a:ln>
            <a:noFill/>
          </a:ln>
        </p:spPr>
      </p:pic>
      <p:sp>
        <p:nvSpPr>
          <p:cNvPr id="238" name="Google Shape;238;p35"/>
          <p:cNvSpPr txBox="1"/>
          <p:nvPr/>
        </p:nvSpPr>
        <p:spPr>
          <a:xfrm>
            <a:off x="1074717" y="426128"/>
            <a:ext cx="41636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Working of predict function:</a:t>
            </a:r>
            <a:endParaRPr sz="2800">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Textured blue background" id="243" name="Google Shape;243;p3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1082615" y="1035451"/>
            <a:ext cx="9553575" cy="3562350"/>
          </a:xfrm>
          <a:prstGeom prst="rect">
            <a:avLst/>
          </a:prstGeom>
          <a:noFill/>
          <a:ln>
            <a:noFill/>
          </a:ln>
        </p:spPr>
      </p:pic>
      <p:sp>
        <p:nvSpPr>
          <p:cNvPr id="245" name="Google Shape;245;p36"/>
          <p:cNvSpPr txBox="1"/>
          <p:nvPr/>
        </p:nvSpPr>
        <p:spPr>
          <a:xfrm>
            <a:off x="1082615" y="432332"/>
            <a:ext cx="418804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Working of predict function:</a:t>
            </a:r>
            <a:endParaRPr sz="2800">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Colored dust explosion on a black background" id="250" name="Google Shape;250;p37"/>
          <p:cNvPicPr preferRelativeResize="0"/>
          <p:nvPr/>
        </p:nvPicPr>
        <p:blipFill rotWithShape="1">
          <a:blip r:embed="rId3">
            <a:alphaModFix amt="35000"/>
          </a:blip>
          <a:srcRect b="0" l="0" r="0" t="0"/>
          <a:stretch/>
        </p:blipFill>
        <p:spPr>
          <a:xfrm>
            <a:off x="0" y="0"/>
            <a:ext cx="12192000" cy="6858000"/>
          </a:xfrm>
          <a:prstGeom prst="rect">
            <a:avLst/>
          </a:prstGeom>
          <a:noFill/>
          <a:ln>
            <a:noFill/>
          </a:ln>
        </p:spPr>
      </p:pic>
      <p:sp>
        <p:nvSpPr>
          <p:cNvPr id="251" name="Google Shape;251;p37"/>
          <p:cNvSpPr txBox="1"/>
          <p:nvPr>
            <p:ph type="title"/>
          </p:nvPr>
        </p:nvSpPr>
        <p:spPr>
          <a:xfrm>
            <a:off x="3335044" y="2126942"/>
            <a:ext cx="5521911" cy="143226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9600"/>
              <a:buFont typeface="Impact"/>
              <a:buNone/>
            </a:pPr>
            <a:r>
              <a:rPr lang="en-US" sz="9600"/>
              <a:t>THANK YOU</a:t>
            </a:r>
            <a:endParaRPr sz="9600"/>
          </a:p>
        </p:txBody>
      </p:sp>
    </p:spTree>
  </p:cSld>
  <p:clrMapOvr>
    <a:masterClrMapping/>
  </p:clrMapOvr>
  <mc:AlternateContent>
    <mc:Choice Requires="p14">
      <p:transition spd="slow" p14:dur="40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nvSpPr>
        <p:spPr>
          <a:xfrm>
            <a:off x="825622" y="2796357"/>
            <a:ext cx="7235301"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000">
                <a:solidFill>
                  <a:schemeClr val="lt1"/>
                </a:solidFill>
                <a:latin typeface="Calibri"/>
                <a:ea typeface="Calibri"/>
                <a:cs typeface="Calibri"/>
                <a:sym typeface="Calibri"/>
              </a:rPr>
              <a:t>It is the process of </a:t>
            </a:r>
            <a:r>
              <a:rPr b="0" i="0" lang="en-US" sz="2000">
                <a:solidFill>
                  <a:srgbClr val="7030A0"/>
                </a:solidFill>
                <a:latin typeface="Calibri"/>
                <a:ea typeface="Calibri"/>
                <a:cs typeface="Calibri"/>
                <a:sym typeface="Calibri"/>
              </a:rPr>
              <a:t>classifying</a:t>
            </a:r>
            <a:r>
              <a:rPr b="0" i="0" lang="en-US" sz="2000">
                <a:solidFill>
                  <a:schemeClr val="lt1"/>
                </a:solidFill>
                <a:latin typeface="Calibri"/>
                <a:ea typeface="Calibri"/>
                <a:cs typeface="Calibri"/>
                <a:sym typeface="Calibri"/>
              </a:rPr>
              <a:t> whether a block of text is </a:t>
            </a:r>
            <a:r>
              <a:rPr b="0" i="0" lang="en-US" sz="2000">
                <a:solidFill>
                  <a:srgbClr val="7030A0"/>
                </a:solidFill>
                <a:latin typeface="Calibri"/>
                <a:ea typeface="Calibri"/>
                <a:cs typeface="Calibri"/>
                <a:sym typeface="Calibri"/>
              </a:rPr>
              <a:t>positive</a:t>
            </a:r>
            <a:r>
              <a:rPr b="0" i="0" lang="en-US" sz="2000">
                <a:solidFill>
                  <a:schemeClr val="lt1"/>
                </a:solidFill>
                <a:latin typeface="Calibri"/>
                <a:ea typeface="Calibri"/>
                <a:cs typeface="Calibri"/>
                <a:sym typeface="Calibri"/>
              </a:rPr>
              <a:t>,</a:t>
            </a:r>
            <a:r>
              <a:rPr b="0" i="0" lang="en-US" sz="2000">
                <a:solidFill>
                  <a:srgbClr val="7030A0"/>
                </a:solidFill>
                <a:latin typeface="Calibri"/>
                <a:ea typeface="Calibri"/>
                <a:cs typeface="Calibri"/>
                <a:sym typeface="Calibri"/>
              </a:rPr>
              <a:t> negative</a:t>
            </a:r>
            <a:r>
              <a:rPr b="0" i="0" lang="en-US" sz="2000">
                <a:solidFill>
                  <a:schemeClr val="lt1"/>
                </a:solidFill>
                <a:latin typeface="Calibri"/>
                <a:ea typeface="Calibri"/>
                <a:cs typeface="Calibri"/>
                <a:sym typeface="Calibri"/>
              </a:rPr>
              <a:t>, or </a:t>
            </a:r>
            <a:r>
              <a:rPr b="0" i="0" lang="en-US" sz="2000">
                <a:solidFill>
                  <a:srgbClr val="7030A0"/>
                </a:solidFill>
                <a:latin typeface="Calibri"/>
                <a:ea typeface="Calibri"/>
                <a:cs typeface="Calibri"/>
                <a:sym typeface="Calibri"/>
              </a:rPr>
              <a:t>neutral</a:t>
            </a:r>
            <a:r>
              <a:rPr b="0" i="0" lang="en-US" sz="2000">
                <a:solidFill>
                  <a:schemeClr val="lt1"/>
                </a:solidFill>
                <a:latin typeface="Calibri"/>
                <a:ea typeface="Calibri"/>
                <a:cs typeface="Calibri"/>
                <a:sym typeface="Calibri"/>
              </a:rPr>
              <a:t>. Sentiment analysis is contextual mining of words which indicates the social sentiment of a brand and helps the business to determine whether the product which they are manufacturing is going to make a demand in the market or not. The goal which Sentiment analysis tries to gain is to </a:t>
            </a:r>
            <a:r>
              <a:rPr b="0" i="0" lang="en-US" sz="2000">
                <a:solidFill>
                  <a:srgbClr val="7030A0"/>
                </a:solidFill>
                <a:latin typeface="Calibri"/>
                <a:ea typeface="Calibri"/>
                <a:cs typeface="Calibri"/>
                <a:sym typeface="Calibri"/>
              </a:rPr>
              <a:t>analyze</a:t>
            </a:r>
            <a:r>
              <a:rPr b="0" i="0" lang="en-US" sz="2000">
                <a:solidFill>
                  <a:schemeClr val="lt1"/>
                </a:solidFill>
                <a:latin typeface="Calibri"/>
                <a:ea typeface="Calibri"/>
                <a:cs typeface="Calibri"/>
                <a:sym typeface="Calibri"/>
              </a:rPr>
              <a:t> people’s </a:t>
            </a:r>
            <a:r>
              <a:rPr b="0" i="0" lang="en-US" sz="2000">
                <a:solidFill>
                  <a:srgbClr val="7030A0"/>
                </a:solidFill>
                <a:latin typeface="Calibri"/>
                <a:ea typeface="Calibri"/>
                <a:cs typeface="Calibri"/>
                <a:sym typeface="Calibri"/>
              </a:rPr>
              <a:t>opinion</a:t>
            </a:r>
            <a:r>
              <a:rPr b="0" i="0" lang="en-US" sz="2000">
                <a:solidFill>
                  <a:schemeClr val="lt1"/>
                </a:solidFill>
                <a:latin typeface="Calibri"/>
                <a:ea typeface="Calibri"/>
                <a:cs typeface="Calibri"/>
                <a:sym typeface="Calibri"/>
              </a:rPr>
              <a:t> in a way that it can help the businesses expand. It focuses not only on </a:t>
            </a:r>
            <a:r>
              <a:rPr b="0" i="0" lang="en-US" sz="2000">
                <a:solidFill>
                  <a:srgbClr val="7030A0"/>
                </a:solidFill>
                <a:latin typeface="Calibri"/>
                <a:ea typeface="Calibri"/>
                <a:cs typeface="Calibri"/>
                <a:sym typeface="Calibri"/>
              </a:rPr>
              <a:t>polarity</a:t>
            </a:r>
            <a:r>
              <a:rPr b="0" i="0" lang="en-US" sz="2000">
                <a:solidFill>
                  <a:schemeClr val="lt1"/>
                </a:solidFill>
                <a:latin typeface="Calibri"/>
                <a:ea typeface="Calibri"/>
                <a:cs typeface="Calibri"/>
                <a:sym typeface="Calibri"/>
              </a:rPr>
              <a:t> (positive, negative &amp; neutral) but also on </a:t>
            </a:r>
            <a:r>
              <a:rPr b="0" i="0" lang="en-US" sz="2000">
                <a:solidFill>
                  <a:srgbClr val="7030A0"/>
                </a:solidFill>
                <a:latin typeface="Calibri"/>
                <a:ea typeface="Calibri"/>
                <a:cs typeface="Calibri"/>
                <a:sym typeface="Calibri"/>
              </a:rPr>
              <a:t>emotions</a:t>
            </a:r>
            <a:r>
              <a:rPr b="0" i="0" lang="en-US" sz="2000">
                <a:solidFill>
                  <a:schemeClr val="lt1"/>
                </a:solidFill>
                <a:latin typeface="Calibri"/>
                <a:ea typeface="Calibri"/>
                <a:cs typeface="Calibri"/>
                <a:sym typeface="Calibri"/>
              </a:rPr>
              <a:t> (happy, sad, angry, etc.).</a:t>
            </a:r>
            <a:endParaRPr sz="2000">
              <a:solidFill>
                <a:schemeClr val="lt1"/>
              </a:solidFill>
              <a:latin typeface="Calibri"/>
              <a:ea typeface="Calibri"/>
              <a:cs typeface="Calibri"/>
              <a:sym typeface="Calibri"/>
            </a:endParaRPr>
          </a:p>
        </p:txBody>
      </p:sp>
      <p:sp>
        <p:nvSpPr>
          <p:cNvPr id="99" name="Google Shape;99;p15"/>
          <p:cNvSpPr/>
          <p:nvPr/>
        </p:nvSpPr>
        <p:spPr>
          <a:xfrm>
            <a:off x="719013" y="581846"/>
            <a:ext cx="4312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accent5"/>
                </a:solidFill>
                <a:latin typeface="Arial"/>
                <a:ea typeface="Arial"/>
                <a:cs typeface="Arial"/>
                <a:sym typeface="Arial"/>
              </a:rPr>
              <a:t>Sentiment Analysis</a:t>
            </a:r>
            <a:endParaRPr/>
          </a:p>
        </p:txBody>
      </p:sp>
      <p:pic>
        <p:nvPicPr>
          <p:cNvPr descr="Diagram&#10;&#10;Description automatically generated" id="100" name="Google Shape;100;p15"/>
          <p:cNvPicPr preferRelativeResize="0"/>
          <p:nvPr/>
        </p:nvPicPr>
        <p:blipFill rotWithShape="1">
          <a:blip r:embed="rId3">
            <a:alphaModFix/>
          </a:blip>
          <a:srcRect b="0" l="0" r="0" t="0"/>
          <a:stretch/>
        </p:blipFill>
        <p:spPr>
          <a:xfrm>
            <a:off x="8425155" y="369209"/>
            <a:ext cx="3438525" cy="343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nvSpPr>
        <p:spPr>
          <a:xfrm>
            <a:off x="754601" y="159798"/>
            <a:ext cx="6871317" cy="3840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u="sng">
                <a:solidFill>
                  <a:schemeClr val="lt1"/>
                </a:solidFill>
                <a:latin typeface="Arial"/>
                <a:ea typeface="Arial"/>
                <a:cs typeface="Arial"/>
                <a:sym typeface="Arial"/>
              </a:rPr>
              <a:t>A brief about Dataset used</a:t>
            </a:r>
            <a:endParaRPr/>
          </a:p>
          <a:p>
            <a:pPr indent="0" lvl="0" marL="0" marR="0" rtl="0" algn="just">
              <a:spcBef>
                <a:spcPts val="0"/>
              </a:spcBef>
              <a:spcAft>
                <a:spcPts val="0"/>
              </a:spcAft>
              <a:buNone/>
            </a:pPr>
            <a:r>
              <a:t/>
            </a:r>
            <a:endParaRPr sz="1800">
              <a:solidFill>
                <a:schemeClr val="lt1"/>
              </a:solidFill>
              <a:latin typeface="Arial"/>
              <a:ea typeface="Arial"/>
              <a:cs typeface="Arial"/>
              <a:sym typeface="Arial"/>
            </a:endParaRPr>
          </a:p>
          <a:p>
            <a:pPr indent="-285750" lvl="0" marL="285750" marR="0" rtl="0" algn="just">
              <a:lnSpc>
                <a:spcPct val="107000"/>
              </a:lnSpc>
              <a:spcBef>
                <a:spcPts val="0"/>
              </a:spcBef>
              <a:spcAft>
                <a:spcPts val="0"/>
              </a:spcAft>
              <a:buClr>
                <a:schemeClr val="lt1"/>
              </a:buClr>
              <a:buSzPts val="2000"/>
              <a:buFont typeface="Arial"/>
              <a:buChar char="•"/>
            </a:pPr>
            <a:r>
              <a:rPr lang="en-US" sz="2000">
                <a:solidFill>
                  <a:schemeClr val="lt1"/>
                </a:solidFill>
                <a:latin typeface="Candara"/>
                <a:ea typeface="Candara"/>
                <a:cs typeface="Candara"/>
                <a:sym typeface="Candara"/>
              </a:rPr>
              <a:t>The dataset contains </a:t>
            </a:r>
            <a:r>
              <a:rPr b="1" lang="en-US" sz="2000">
                <a:solidFill>
                  <a:srgbClr val="00B050"/>
                </a:solidFill>
                <a:latin typeface="Candara"/>
                <a:ea typeface="Candara"/>
                <a:cs typeface="Candara"/>
                <a:sym typeface="Candara"/>
              </a:rPr>
              <a:t>Amazon's Alexa product </a:t>
            </a:r>
            <a:r>
              <a:rPr lang="en-US" sz="2000">
                <a:solidFill>
                  <a:schemeClr val="lt1"/>
                </a:solidFill>
                <a:latin typeface="Candara"/>
                <a:ea typeface="Candara"/>
                <a:cs typeface="Candara"/>
                <a:sym typeface="Candara"/>
              </a:rPr>
              <a:t>reviews.</a:t>
            </a:r>
            <a:endParaRPr/>
          </a:p>
          <a:p>
            <a:pPr indent="-285750" lvl="0" marL="285750" marR="0" rtl="0" algn="just">
              <a:lnSpc>
                <a:spcPct val="107000"/>
              </a:lnSpc>
              <a:spcBef>
                <a:spcPts val="800"/>
              </a:spcBef>
              <a:spcAft>
                <a:spcPts val="0"/>
              </a:spcAft>
              <a:buClr>
                <a:schemeClr val="lt1"/>
              </a:buClr>
              <a:buSzPts val="2000"/>
              <a:buFont typeface="Arial"/>
              <a:buChar char="•"/>
            </a:pPr>
            <a:r>
              <a:rPr lang="en-US" sz="2000">
                <a:solidFill>
                  <a:schemeClr val="lt1"/>
                </a:solidFill>
                <a:latin typeface="Candara"/>
                <a:ea typeface="Candara"/>
                <a:cs typeface="Candara"/>
                <a:sym typeface="Candara"/>
              </a:rPr>
              <a:t>It has </a:t>
            </a:r>
            <a:r>
              <a:rPr b="1" lang="en-US" sz="2000">
                <a:solidFill>
                  <a:schemeClr val="lt1"/>
                </a:solidFill>
                <a:latin typeface="Candara"/>
                <a:ea typeface="Candara"/>
                <a:cs typeface="Candara"/>
                <a:sym typeface="Candara"/>
              </a:rPr>
              <a:t>5</a:t>
            </a:r>
            <a:r>
              <a:rPr lang="en-US" sz="2000">
                <a:solidFill>
                  <a:schemeClr val="lt1"/>
                </a:solidFill>
                <a:latin typeface="Candara"/>
                <a:ea typeface="Candara"/>
                <a:cs typeface="Candara"/>
                <a:sym typeface="Candara"/>
              </a:rPr>
              <a:t> columns: Rating, Date, Variation, Verified Reviews and Feedback i.e., 1 for Positive and 0 for Negative.</a:t>
            </a:r>
            <a:endParaRPr/>
          </a:p>
          <a:p>
            <a:pPr indent="-285750" lvl="0" marL="285750" marR="0" rtl="0" algn="just">
              <a:spcBef>
                <a:spcPts val="800"/>
              </a:spcBef>
              <a:spcAft>
                <a:spcPts val="0"/>
              </a:spcAft>
              <a:buClr>
                <a:schemeClr val="lt1"/>
              </a:buClr>
              <a:buSzPts val="2000"/>
              <a:buFont typeface="Arial"/>
              <a:buChar char="•"/>
            </a:pPr>
            <a:r>
              <a:rPr lang="en-US" sz="2000">
                <a:solidFill>
                  <a:schemeClr val="lt1"/>
                </a:solidFill>
                <a:latin typeface="Candara"/>
                <a:ea typeface="Candara"/>
                <a:cs typeface="Candara"/>
                <a:sym typeface="Candara"/>
              </a:rPr>
              <a:t>Reviews are text data and Ratings are numbering from 1 to 5 where 1 is the worst and 5 is the best review.</a:t>
            </a:r>
            <a:endParaRPr/>
          </a:p>
          <a:p>
            <a:pPr indent="0" lvl="0" marL="0" marR="0" rtl="0" algn="just">
              <a:spcBef>
                <a:spcPts val="0"/>
              </a:spcBef>
              <a:spcAft>
                <a:spcPts val="0"/>
              </a:spcAft>
              <a:buNone/>
            </a:pPr>
            <a:r>
              <a:t/>
            </a:r>
            <a:endParaRPr sz="2000">
              <a:solidFill>
                <a:schemeClr val="lt1"/>
              </a:solidFill>
              <a:latin typeface="Candara"/>
              <a:ea typeface="Candara"/>
              <a:cs typeface="Candara"/>
              <a:sym typeface="Candara"/>
            </a:endParaRPr>
          </a:p>
          <a:p>
            <a:pPr indent="-285750" lvl="0" marL="285750" marR="0" rtl="0" algn="just">
              <a:spcBef>
                <a:spcPts val="0"/>
              </a:spcBef>
              <a:spcAft>
                <a:spcPts val="0"/>
              </a:spcAft>
              <a:buClr>
                <a:schemeClr val="lt1"/>
              </a:buClr>
              <a:buSzPts val="2000"/>
              <a:buFont typeface="Arial"/>
              <a:buChar char="•"/>
            </a:pPr>
            <a:r>
              <a:rPr lang="en-US" sz="2000">
                <a:solidFill>
                  <a:schemeClr val="lt1"/>
                </a:solidFill>
                <a:latin typeface="Candara"/>
                <a:ea typeface="Candara"/>
                <a:cs typeface="Candara"/>
                <a:sym typeface="Candara"/>
              </a:rPr>
              <a:t>There is total </a:t>
            </a:r>
            <a:r>
              <a:rPr b="1" lang="en-US" sz="2000">
                <a:solidFill>
                  <a:schemeClr val="lt1"/>
                </a:solidFill>
                <a:latin typeface="Candara"/>
                <a:ea typeface="Candara"/>
                <a:cs typeface="Candara"/>
                <a:sym typeface="Candara"/>
              </a:rPr>
              <a:t>3150</a:t>
            </a:r>
            <a:r>
              <a:rPr lang="en-US" sz="2000">
                <a:solidFill>
                  <a:schemeClr val="lt1"/>
                </a:solidFill>
                <a:latin typeface="Candara"/>
                <a:ea typeface="Candara"/>
                <a:cs typeface="Candara"/>
                <a:sym typeface="Candara"/>
              </a:rPr>
              <a:t> reviews i.e., data instances.</a:t>
            </a:r>
            <a:endParaRPr/>
          </a:p>
          <a:p>
            <a:pPr indent="0" lvl="0" marL="0" marR="0" rtl="0" algn="just">
              <a:spcBef>
                <a:spcPts val="0"/>
              </a:spcBef>
              <a:spcAft>
                <a:spcPts val="0"/>
              </a:spcAft>
              <a:buNone/>
            </a:pPr>
            <a:r>
              <a:t/>
            </a:r>
            <a:endParaRPr sz="2000">
              <a:solidFill>
                <a:schemeClr val="lt1"/>
              </a:solidFill>
              <a:latin typeface="Candara"/>
              <a:ea typeface="Candara"/>
              <a:cs typeface="Candara"/>
              <a:sym typeface="Candara"/>
            </a:endParaRPr>
          </a:p>
          <a:p>
            <a:pPr indent="-285750" lvl="0" marL="285750" marR="0" rtl="0" algn="just">
              <a:spcBef>
                <a:spcPts val="0"/>
              </a:spcBef>
              <a:spcAft>
                <a:spcPts val="0"/>
              </a:spcAft>
              <a:buClr>
                <a:schemeClr val="lt1"/>
              </a:buClr>
              <a:buSzPts val="2000"/>
              <a:buFont typeface="Arial"/>
              <a:buChar char="•"/>
            </a:pPr>
            <a:r>
              <a:rPr lang="en-US" sz="2000">
                <a:solidFill>
                  <a:schemeClr val="lt1"/>
                </a:solidFill>
                <a:latin typeface="Candara"/>
                <a:ea typeface="Candara"/>
                <a:cs typeface="Candara"/>
                <a:sym typeface="Candara"/>
              </a:rPr>
              <a:t>The dataset we used here resembles a real business dataset. </a:t>
            </a:r>
            <a:endParaRPr/>
          </a:p>
        </p:txBody>
      </p:sp>
      <p:graphicFrame>
        <p:nvGraphicFramePr>
          <p:cNvPr id="106" name="Google Shape;106;p16"/>
          <p:cNvGraphicFramePr/>
          <p:nvPr/>
        </p:nvGraphicFramePr>
        <p:xfrm>
          <a:off x="754601" y="3999824"/>
          <a:ext cx="3000000" cy="3000000"/>
        </p:xfrm>
        <a:graphic>
          <a:graphicData uri="http://schemas.openxmlformats.org/drawingml/2006/table">
            <a:tbl>
              <a:tblPr bandRow="1" firstRow="1">
                <a:noFill/>
                <a:tableStyleId>{84EB5053-43A1-4476-A587-4215B26B4FC3}</a:tableStyleId>
              </a:tblPr>
              <a:tblGrid>
                <a:gridCol w="921800"/>
                <a:gridCol w="1207375"/>
                <a:gridCol w="2077375"/>
                <a:gridCol w="4891600"/>
                <a:gridCol w="1279875"/>
              </a:tblGrid>
              <a:tr h="370850">
                <a:tc>
                  <a:txBody>
                    <a:bodyPr/>
                    <a:lstStyle/>
                    <a:p>
                      <a:pPr indent="0" lvl="0" marL="0" marR="0" rtl="0" algn="ctr">
                        <a:spcBef>
                          <a:spcPts val="0"/>
                        </a:spcBef>
                        <a:spcAft>
                          <a:spcPts val="0"/>
                        </a:spcAft>
                        <a:buNone/>
                      </a:pPr>
                      <a:r>
                        <a:rPr lang="en-US" sz="1800" u="none" cap="none" strike="noStrike">
                          <a:solidFill>
                            <a:schemeClr val="dk1"/>
                          </a:solidFill>
                        </a:rPr>
                        <a:t>Rating</a:t>
                      </a:r>
                      <a:endParaRPr sz="1800" u="none" cap="none" strike="noStrike">
                        <a:solidFill>
                          <a:schemeClr val="dk1"/>
                        </a:solidFill>
                      </a:endParaRPr>
                    </a:p>
                  </a:txBody>
                  <a:tcPr marT="45725" marB="45725" marR="91450" marL="91450">
                    <a:solidFill>
                      <a:srgbClr val="1F5C35"/>
                    </a:solidFill>
                  </a:tcPr>
                </a:tc>
                <a:tc>
                  <a:txBody>
                    <a:bodyPr/>
                    <a:lstStyle/>
                    <a:p>
                      <a:pPr indent="0" lvl="0" marL="0" marR="0" rtl="0" algn="ctr">
                        <a:spcBef>
                          <a:spcPts val="0"/>
                        </a:spcBef>
                        <a:spcAft>
                          <a:spcPts val="0"/>
                        </a:spcAft>
                        <a:buNone/>
                      </a:pPr>
                      <a:r>
                        <a:rPr lang="en-US" sz="1800" u="none" cap="none" strike="noStrike">
                          <a:solidFill>
                            <a:schemeClr val="dk1"/>
                          </a:solidFill>
                        </a:rPr>
                        <a:t>Date</a:t>
                      </a:r>
                      <a:endParaRPr sz="1800" u="none" cap="none" strike="noStrike">
                        <a:solidFill>
                          <a:schemeClr val="dk1"/>
                        </a:solidFill>
                      </a:endParaRPr>
                    </a:p>
                  </a:txBody>
                  <a:tcPr marT="45725" marB="45725" marR="91450" marL="91450">
                    <a:solidFill>
                      <a:srgbClr val="1F5C35"/>
                    </a:solidFill>
                  </a:tcPr>
                </a:tc>
                <a:tc>
                  <a:txBody>
                    <a:bodyPr/>
                    <a:lstStyle/>
                    <a:p>
                      <a:pPr indent="0" lvl="0" marL="0" marR="0" rtl="0" algn="ctr">
                        <a:spcBef>
                          <a:spcPts val="0"/>
                        </a:spcBef>
                        <a:spcAft>
                          <a:spcPts val="0"/>
                        </a:spcAft>
                        <a:buNone/>
                      </a:pPr>
                      <a:r>
                        <a:rPr lang="en-US" sz="1800" u="none" cap="none" strike="noStrike">
                          <a:solidFill>
                            <a:schemeClr val="dk1"/>
                          </a:solidFill>
                        </a:rPr>
                        <a:t>Variation</a:t>
                      </a:r>
                      <a:endParaRPr sz="1800" u="none" cap="none" strike="noStrike">
                        <a:solidFill>
                          <a:schemeClr val="dk1"/>
                        </a:solidFill>
                      </a:endParaRPr>
                    </a:p>
                  </a:txBody>
                  <a:tcPr marT="45725" marB="45725" marR="91450" marL="91450">
                    <a:solidFill>
                      <a:srgbClr val="1F5C35"/>
                    </a:solidFill>
                  </a:tcPr>
                </a:tc>
                <a:tc>
                  <a:txBody>
                    <a:bodyPr/>
                    <a:lstStyle/>
                    <a:p>
                      <a:pPr indent="0" lvl="0" marL="0" marR="0" rtl="0" algn="ctr">
                        <a:spcBef>
                          <a:spcPts val="0"/>
                        </a:spcBef>
                        <a:spcAft>
                          <a:spcPts val="0"/>
                        </a:spcAft>
                        <a:buNone/>
                      </a:pPr>
                      <a:r>
                        <a:rPr lang="en-US" sz="1800" u="none" cap="none" strike="noStrike">
                          <a:solidFill>
                            <a:schemeClr val="dk1"/>
                          </a:solidFill>
                        </a:rPr>
                        <a:t>Verified Reviews</a:t>
                      </a:r>
                      <a:endParaRPr sz="1800" u="none" cap="none" strike="noStrike">
                        <a:solidFill>
                          <a:schemeClr val="dk1"/>
                        </a:solidFill>
                      </a:endParaRPr>
                    </a:p>
                  </a:txBody>
                  <a:tcPr marT="45725" marB="45725" marR="91450" marL="91450">
                    <a:solidFill>
                      <a:srgbClr val="1F5C35"/>
                    </a:solidFill>
                  </a:tcPr>
                </a:tc>
                <a:tc>
                  <a:txBody>
                    <a:bodyPr/>
                    <a:lstStyle/>
                    <a:p>
                      <a:pPr indent="0" lvl="0" marL="0" marR="0" rtl="0" algn="ctr">
                        <a:spcBef>
                          <a:spcPts val="0"/>
                        </a:spcBef>
                        <a:spcAft>
                          <a:spcPts val="0"/>
                        </a:spcAft>
                        <a:buNone/>
                      </a:pPr>
                      <a:r>
                        <a:rPr lang="en-US" sz="1800" u="none" cap="none" strike="noStrike">
                          <a:solidFill>
                            <a:schemeClr val="dk1"/>
                          </a:solidFill>
                        </a:rPr>
                        <a:t>Feedback</a:t>
                      </a:r>
                      <a:endParaRPr sz="1800" u="none" cap="none" strike="noStrike">
                        <a:solidFill>
                          <a:schemeClr val="dk1"/>
                        </a:solidFill>
                      </a:endParaRPr>
                    </a:p>
                  </a:txBody>
                  <a:tcPr marT="45725" marB="45725" marR="91450" marL="91450">
                    <a:solidFill>
                      <a:srgbClr val="1F5C35"/>
                    </a:solidFill>
                  </a:tcPr>
                </a:tc>
              </a:tr>
              <a:tr h="370850">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31-Jul-18</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Charcoal Fabric</a:t>
                      </a:r>
                      <a:endParaRPr/>
                    </a:p>
                  </a:txBody>
                  <a:tcPr marT="45725" marB="45725" marR="91450" marL="91450" anchor="ctr"/>
                </a:tc>
                <a:tc>
                  <a:txBody>
                    <a:bodyPr/>
                    <a:lstStyle/>
                    <a:p>
                      <a:pPr indent="0" lvl="0" marL="0" marR="0" rtl="0" algn="l">
                        <a:spcBef>
                          <a:spcPts val="0"/>
                        </a:spcBef>
                        <a:spcAft>
                          <a:spcPts val="0"/>
                        </a:spcAft>
                        <a:buNone/>
                      </a:pPr>
                      <a:r>
                        <a:rPr lang="en-US" sz="1800" u="none" cap="none" strike="noStrike"/>
                        <a:t>Love my Echo!</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r>
              <a:tr h="370850">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31-Jul-18</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Charcoal Fabric</a:t>
                      </a:r>
                      <a:endParaRPr/>
                    </a:p>
                  </a:txBody>
                  <a:tcPr marT="45725" marB="45725" marR="91450" marL="91450" anchor="ctr"/>
                </a:tc>
                <a:tc>
                  <a:txBody>
                    <a:bodyPr/>
                    <a:lstStyle/>
                    <a:p>
                      <a:pPr indent="0" lvl="0" marL="0" marR="0" rtl="0" algn="l">
                        <a:spcBef>
                          <a:spcPts val="0"/>
                        </a:spcBef>
                        <a:spcAft>
                          <a:spcPts val="0"/>
                        </a:spcAft>
                        <a:buNone/>
                      </a:pPr>
                      <a:r>
                        <a:rPr lang="en-US" sz="1800" u="none" cap="none" strike="noStrike"/>
                        <a:t>Loved it!</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r>
              <a:tr h="370850">
                <a:tc>
                  <a:txBody>
                    <a:bodyPr/>
                    <a:lstStyle/>
                    <a:p>
                      <a:pPr indent="0" lvl="0" marL="0" marR="0" rtl="0" algn="ctr">
                        <a:spcBef>
                          <a:spcPts val="0"/>
                        </a:spcBef>
                        <a:spcAft>
                          <a:spcPts val="0"/>
                        </a:spcAft>
                        <a:buNone/>
                      </a:pPr>
                      <a:r>
                        <a:rPr lang="en-US" sz="1800" u="none" cap="none" strike="noStrike"/>
                        <a:t>4</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31-Jul-18</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Walnut Finish</a:t>
                      </a:r>
                      <a:endParaRPr/>
                    </a:p>
                  </a:txBody>
                  <a:tcPr marT="45725" marB="45725" marR="91450" marL="91450" anchor="ctr"/>
                </a:tc>
                <a:tc>
                  <a:txBody>
                    <a:bodyPr/>
                    <a:lstStyle/>
                    <a:p>
                      <a:pPr indent="0" lvl="0" marL="0" marR="0" rtl="0" algn="l">
                        <a:spcBef>
                          <a:spcPts val="0"/>
                        </a:spcBef>
                        <a:spcAft>
                          <a:spcPts val="0"/>
                        </a:spcAft>
                        <a:buNone/>
                      </a:pPr>
                      <a:r>
                        <a:rPr lang="en-US" sz="1800" u="none" cap="none" strike="noStrike"/>
                        <a:t>Sometimes while playing a game, you can answer...</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r>
              <a:tr h="370850">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31-Jul-18</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Charcoal Fabric</a:t>
                      </a:r>
                      <a:endParaRPr/>
                    </a:p>
                  </a:txBody>
                  <a:tcPr marT="45725" marB="45725" marR="91450" marL="91450" anchor="ctr"/>
                </a:tc>
                <a:tc>
                  <a:txBody>
                    <a:bodyPr/>
                    <a:lstStyle/>
                    <a:p>
                      <a:pPr indent="0" lvl="0" marL="0" marR="0" rtl="0" algn="l">
                        <a:spcBef>
                          <a:spcPts val="0"/>
                        </a:spcBef>
                        <a:spcAft>
                          <a:spcPts val="0"/>
                        </a:spcAft>
                        <a:buNone/>
                      </a:pPr>
                      <a:r>
                        <a:rPr lang="en-US" sz="1800" u="none" cap="none" strike="noStrike"/>
                        <a:t>I have had a lot of fun with this thing. My 4 ...</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r>
              <a:tr h="370850">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31-Jul-18</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Charcoal Fabric</a:t>
                      </a:r>
                      <a:endParaRPr/>
                    </a:p>
                  </a:txBody>
                  <a:tcPr marT="45725" marB="45725" marR="91450" marL="91450" anchor="ctr"/>
                </a:tc>
                <a:tc>
                  <a:txBody>
                    <a:bodyPr/>
                    <a:lstStyle/>
                    <a:p>
                      <a:pPr indent="0" lvl="0" marL="0" marR="0" rtl="0" algn="l">
                        <a:spcBef>
                          <a:spcPts val="0"/>
                        </a:spcBef>
                        <a:spcAft>
                          <a:spcPts val="0"/>
                        </a:spcAft>
                        <a:buNone/>
                      </a:pPr>
                      <a:r>
                        <a:rPr lang="en-US" sz="1800" u="none" cap="none" strike="noStrike"/>
                        <a:t>Music</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r>
              <a:tr h="370850">
                <a:tc>
                  <a:txBody>
                    <a:bodyPr/>
                    <a:lstStyle/>
                    <a:p>
                      <a:pPr indent="0" lvl="0" marL="0" marR="0" rtl="0" algn="ctr">
                        <a:spcBef>
                          <a:spcPts val="0"/>
                        </a:spcBef>
                        <a:spcAft>
                          <a:spcPts val="0"/>
                        </a:spcAft>
                        <a:buNone/>
                      </a:pPr>
                      <a:r>
                        <a:rPr lang="en-US" sz="1800" u="none" cap="none" strike="noStrike"/>
                        <a:t>.</a:t>
                      </a:r>
                      <a:endParaRPr/>
                    </a:p>
                    <a:p>
                      <a:pPr indent="0" lvl="0" marL="0" marR="0" rtl="0" algn="ctr">
                        <a:spcBef>
                          <a:spcPts val="0"/>
                        </a:spcBef>
                        <a:spcAft>
                          <a:spcPts val="0"/>
                        </a:spcAft>
                        <a:buNone/>
                      </a:pPr>
                      <a:r>
                        <a:rPr lang="en-US" sz="1800" u="none" cap="none" strike="noStrike"/>
                        <a:t>.</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p>
                      <a:pPr indent="0" lvl="0" marL="0" marR="0" rtl="0" algn="ctr">
                        <a:spcBef>
                          <a:spcPts val="0"/>
                        </a:spcBef>
                        <a:spcAft>
                          <a:spcPts val="0"/>
                        </a:spcAft>
                        <a:buNone/>
                      </a:pPr>
                      <a:r>
                        <a:rPr lang="en-US" sz="1800" u="none" cap="none" strike="noStrike"/>
                        <a:t>.</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p>
                      <a:pPr indent="0" lvl="0" marL="0" marR="0" rtl="0" algn="ctr">
                        <a:spcBef>
                          <a:spcPts val="0"/>
                        </a:spcBef>
                        <a:spcAft>
                          <a:spcPts val="0"/>
                        </a:spcAft>
                        <a:buNone/>
                      </a:pPr>
                      <a:r>
                        <a:rPr lang="en-US" sz="1800" u="none" cap="none" strike="noStrike"/>
                        <a:t>.</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p>
                      <a:pPr indent="0" lvl="0" marL="0" marR="0" rtl="0" algn="ctr">
                        <a:spcBef>
                          <a:spcPts val="0"/>
                        </a:spcBef>
                        <a:spcAft>
                          <a:spcPts val="0"/>
                        </a:spcAft>
                        <a:buNone/>
                      </a:pPr>
                      <a:r>
                        <a:rPr lang="en-US" sz="1800" u="none" cap="none" strike="noStrike"/>
                        <a:t>.</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p>
                      <a:pPr indent="0" lvl="0" marL="0" marR="0" rtl="0" algn="ctr">
                        <a:spcBef>
                          <a:spcPts val="0"/>
                        </a:spcBef>
                        <a:spcAft>
                          <a:spcPts val="0"/>
                        </a:spcAft>
                        <a:buNone/>
                      </a:pPr>
                      <a:r>
                        <a:rPr lang="en-US" sz="1800" u="none" cap="none" strike="noStrike"/>
                        <a:t>.</a:t>
                      </a:r>
                      <a:endParaRPr sz="1800" u="none" cap="none" strike="noStrike"/>
                    </a:p>
                  </a:txBody>
                  <a:tcPr marT="45725" marB="45725" marR="91450" marL="91450"/>
                </a:tc>
              </a:tr>
            </a:tbl>
          </a:graphicData>
        </a:graphic>
      </p:graphicFrame>
    </p:spTree>
  </p:cSld>
  <p:clrMapOvr>
    <a:masterClrMapping/>
  </p:clrMapOvr>
  <mc:AlternateContent>
    <mc:Choice Requires="p14">
      <p:transition spd="slow" p14:dur="15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p:nvPr/>
        </p:nvSpPr>
        <p:spPr>
          <a:xfrm>
            <a:off x="952286" y="603345"/>
            <a:ext cx="6859763"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800">
                <a:solidFill>
                  <a:srgbClr val="53575C"/>
                </a:solidFill>
                <a:latin typeface="Arial"/>
                <a:ea typeface="Arial"/>
                <a:cs typeface="Arial"/>
                <a:sym typeface="Arial"/>
              </a:rPr>
              <a:t>Pre-processing the Dataset</a:t>
            </a:r>
            <a:endParaRPr sz="4800">
              <a:solidFill>
                <a:srgbClr val="53575C"/>
              </a:solidFill>
              <a:latin typeface="Arial"/>
              <a:ea typeface="Arial"/>
              <a:cs typeface="Arial"/>
              <a:sym typeface="Arial"/>
            </a:endParaRPr>
          </a:p>
        </p:txBody>
      </p:sp>
      <p:sp>
        <p:nvSpPr>
          <p:cNvPr id="112" name="Google Shape;112;p17"/>
          <p:cNvSpPr txBox="1"/>
          <p:nvPr/>
        </p:nvSpPr>
        <p:spPr>
          <a:xfrm>
            <a:off x="857036" y="1971676"/>
            <a:ext cx="9547131" cy="26468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Grouping or Classifying the data based on customer Feedback</a:t>
            </a:r>
            <a:endParaRPr/>
          </a:p>
          <a:p>
            <a:pPr indent="0" lvl="0" marL="0" marR="0" rtl="0" algn="l">
              <a:spcBef>
                <a:spcPts val="0"/>
              </a:spcBef>
              <a:spcAft>
                <a:spcPts val="0"/>
              </a:spcAft>
              <a:buNone/>
            </a:pPr>
            <a:r>
              <a:t/>
            </a:r>
            <a:endParaRPr sz="24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Out of 3150 Reviews, there are 2893 Positive Feedbacks, i.e., Feedback = 1</a:t>
            </a:r>
            <a:endParaRPr/>
          </a:p>
          <a:p>
            <a:pPr indent="-158750" lvl="0" marL="285750" marR="0" rtl="0" algn="l">
              <a:spcBef>
                <a:spcPts val="0"/>
              </a:spcBef>
              <a:spcAft>
                <a:spcPts val="0"/>
              </a:spcAft>
              <a:buClr>
                <a:schemeClr val="lt1"/>
              </a:buClr>
              <a:buSzPts val="2000"/>
              <a:buFont typeface="Arial"/>
              <a:buNone/>
            </a:pPr>
            <a:r>
              <a:t/>
            </a:r>
            <a:endParaRPr sz="2000">
              <a:solidFill>
                <a:schemeClr val="lt1"/>
              </a:solidFill>
              <a:latin typeface="Arial"/>
              <a:ea typeface="Arial"/>
              <a:cs typeface="Arial"/>
              <a:sym typeface="Arial"/>
            </a:endParaRPr>
          </a:p>
          <a:p>
            <a:pPr indent="-158750" lvl="0" marL="285750" marR="0" rtl="0" algn="l">
              <a:spcBef>
                <a:spcPts val="0"/>
              </a:spcBef>
              <a:spcAft>
                <a:spcPts val="0"/>
              </a:spcAft>
              <a:buClr>
                <a:schemeClr val="lt1"/>
              </a:buClr>
              <a:buSzPts val="2000"/>
              <a:buFont typeface="Arial"/>
              <a:buNone/>
            </a:pPr>
            <a:r>
              <a:t/>
            </a:r>
            <a:endParaRPr sz="2000">
              <a:solidFill>
                <a:schemeClr val="lt1"/>
              </a:solidFill>
              <a:latin typeface="Arial"/>
              <a:ea typeface="Arial"/>
              <a:cs typeface="Arial"/>
              <a:sym typeface="Arial"/>
            </a:endParaRPr>
          </a:p>
          <a:p>
            <a:pPr indent="0" lvl="0" marL="0" marR="0" rtl="0" algn="l">
              <a:spcBef>
                <a:spcPts val="0"/>
              </a:spcBef>
              <a:spcAft>
                <a:spcPts val="0"/>
              </a:spcAft>
              <a:buNone/>
            </a:pPr>
            <a:r>
              <a:t/>
            </a:r>
            <a:endParaRPr sz="20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The remaining 257 Reviews are Negative Feedbacks, i.e., Feedback = 0</a:t>
            </a:r>
            <a:endParaRPr/>
          </a:p>
        </p:txBody>
      </p:sp>
      <p:pic>
        <p:nvPicPr>
          <p:cNvPr descr="Text, whiteboard&#10;&#10;Description automatically generated" id="113" name="Google Shape;113;p17"/>
          <p:cNvPicPr preferRelativeResize="0"/>
          <p:nvPr/>
        </p:nvPicPr>
        <p:blipFill rotWithShape="1">
          <a:blip r:embed="rId3">
            <a:alphaModFix/>
          </a:blip>
          <a:srcRect b="0" l="0" r="0" t="0"/>
          <a:stretch/>
        </p:blipFill>
        <p:spPr>
          <a:xfrm>
            <a:off x="4330126" y="4837221"/>
            <a:ext cx="2600950" cy="1675737"/>
          </a:xfrm>
          <a:prstGeom prst="rect">
            <a:avLst/>
          </a:prstGeom>
          <a:noFill/>
          <a:ln>
            <a:noFill/>
          </a:ln>
        </p:spPr>
      </p:pic>
      <p:pic>
        <p:nvPicPr>
          <p:cNvPr descr="Sad face outline with solid fill" id="114" name="Google Shape;114;p17"/>
          <p:cNvPicPr preferRelativeResize="0"/>
          <p:nvPr/>
        </p:nvPicPr>
        <p:blipFill rotWithShape="1">
          <a:blip r:embed="rId4">
            <a:alphaModFix/>
          </a:blip>
          <a:srcRect b="0" l="0" r="0" t="0"/>
          <a:stretch/>
        </p:blipFill>
        <p:spPr>
          <a:xfrm>
            <a:off x="8935375" y="3922821"/>
            <a:ext cx="914400" cy="914400"/>
          </a:xfrm>
          <a:prstGeom prst="rect">
            <a:avLst/>
          </a:prstGeom>
          <a:noFill/>
          <a:ln>
            <a:noFill/>
          </a:ln>
        </p:spPr>
      </p:pic>
      <p:pic>
        <p:nvPicPr>
          <p:cNvPr descr="Smiling face outline with solid fill" id="115" name="Google Shape;115;p17"/>
          <p:cNvPicPr preferRelativeResize="0"/>
          <p:nvPr/>
        </p:nvPicPr>
        <p:blipFill rotWithShape="1">
          <a:blip r:embed="rId5">
            <a:alphaModFix/>
          </a:blip>
          <a:srcRect b="0" l="0" r="0" t="0"/>
          <a:stretch/>
        </p:blipFill>
        <p:spPr>
          <a:xfrm>
            <a:off x="8935375" y="2711461"/>
            <a:ext cx="914400" cy="914400"/>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Graphical user interface, text, application&#10;&#10;Description automatically generated" id="120" name="Google Shape;120;p18"/>
          <p:cNvPicPr preferRelativeResize="0"/>
          <p:nvPr/>
        </p:nvPicPr>
        <p:blipFill rotWithShape="1">
          <a:blip r:embed="rId3">
            <a:alphaModFix/>
          </a:blip>
          <a:srcRect b="0" l="0" r="0" t="0"/>
          <a:stretch/>
        </p:blipFill>
        <p:spPr>
          <a:xfrm>
            <a:off x="2282999" y="1975260"/>
            <a:ext cx="6081287" cy="2179509"/>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Abstract background of blue mesh and nodes" id="125" name="Google Shape;125;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6" name="Google Shape;126;p19"/>
          <p:cNvSpPr txBox="1"/>
          <p:nvPr/>
        </p:nvSpPr>
        <p:spPr>
          <a:xfrm>
            <a:off x="899326" y="599854"/>
            <a:ext cx="696591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rgbClr val="53575C"/>
                </a:solidFill>
                <a:latin typeface="Arial"/>
                <a:ea typeface="Arial"/>
                <a:cs typeface="Arial"/>
                <a:sym typeface="Arial"/>
              </a:rPr>
              <a:t>Pre-processing the Dataset</a:t>
            </a:r>
            <a:endParaRPr sz="4800">
              <a:solidFill>
                <a:srgbClr val="53575C"/>
              </a:solidFill>
              <a:latin typeface="Arial"/>
              <a:ea typeface="Arial"/>
              <a:cs typeface="Arial"/>
              <a:sym typeface="Arial"/>
            </a:endParaRPr>
          </a:p>
        </p:txBody>
      </p:sp>
      <p:sp>
        <p:nvSpPr>
          <p:cNvPr id="127" name="Google Shape;127;p19"/>
          <p:cNvSpPr txBox="1"/>
          <p:nvPr/>
        </p:nvSpPr>
        <p:spPr>
          <a:xfrm>
            <a:off x="775501" y="1897355"/>
            <a:ext cx="6810375"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Modifying the Text Reviews before processing</a:t>
            </a:r>
            <a:endParaRPr/>
          </a:p>
          <a:p>
            <a:pPr indent="0" lvl="0" marL="0" marR="0" rtl="0" algn="l">
              <a:spcBef>
                <a:spcPts val="0"/>
              </a:spcBef>
              <a:spcAft>
                <a:spcPts val="0"/>
              </a:spcAft>
              <a:buNone/>
            </a:pPr>
            <a:r>
              <a:t/>
            </a:r>
            <a:endParaRPr sz="24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Case Normalization: Convert the whole text into lower case</a:t>
            </a:r>
            <a:endParaRPr/>
          </a:p>
          <a:p>
            <a:pPr indent="0" lvl="0" marL="0" marR="0" rtl="0" algn="l">
              <a:spcBef>
                <a:spcPts val="0"/>
              </a:spcBef>
              <a:spcAft>
                <a:spcPts val="0"/>
              </a:spcAft>
              <a:buNone/>
            </a:pPr>
            <a:r>
              <a:t/>
            </a:r>
            <a:endParaRPr sz="24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Lemmatization: Stemming of words and removing punctuation marks</a:t>
            </a:r>
            <a:endParaRPr/>
          </a:p>
          <a:p>
            <a:pPr indent="0" lvl="0" marL="0" marR="0" rtl="0" algn="l">
              <a:spcBef>
                <a:spcPts val="0"/>
              </a:spcBef>
              <a:spcAft>
                <a:spcPts val="0"/>
              </a:spcAft>
              <a:buNone/>
            </a:pPr>
            <a:r>
              <a:t/>
            </a:r>
            <a:endParaRPr sz="24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Stopword Elimination: </a:t>
            </a:r>
            <a:r>
              <a:rPr b="0" i="0" lang="en-US" sz="2400" u="none" strike="noStrike">
                <a:solidFill>
                  <a:schemeClr val="lt1"/>
                </a:solidFill>
                <a:latin typeface="EB Garamond"/>
                <a:ea typeface="EB Garamond"/>
                <a:cs typeface="EB Garamond"/>
                <a:sym typeface="EB Garamond"/>
              </a:rPr>
              <a:t>The words </a:t>
            </a:r>
            <a:r>
              <a:rPr b="0" i="1" lang="en-US" sz="2400" u="none" strike="noStrike">
                <a:solidFill>
                  <a:schemeClr val="lt1"/>
                </a:solidFill>
                <a:latin typeface="Oi"/>
                <a:ea typeface="Oi"/>
                <a:cs typeface="Oi"/>
                <a:sym typeface="Oi"/>
              </a:rPr>
              <a:t>the</a:t>
            </a:r>
            <a:r>
              <a:rPr b="0" i="0" lang="en-US" sz="2400" u="none" strike="noStrike">
                <a:solidFill>
                  <a:schemeClr val="lt1"/>
                </a:solidFill>
                <a:latin typeface="EB Garamond"/>
                <a:ea typeface="EB Garamond"/>
                <a:cs typeface="EB Garamond"/>
                <a:sym typeface="EB Garamond"/>
              </a:rPr>
              <a:t>, </a:t>
            </a:r>
            <a:r>
              <a:rPr b="0" i="1" lang="en-US" sz="2400" u="none" strike="noStrike">
                <a:solidFill>
                  <a:schemeClr val="lt1"/>
                </a:solidFill>
                <a:latin typeface="Oi"/>
                <a:ea typeface="Oi"/>
                <a:cs typeface="Oi"/>
                <a:sym typeface="Oi"/>
              </a:rPr>
              <a:t>and</a:t>
            </a:r>
            <a:r>
              <a:rPr b="0" i="0" lang="en-US" sz="2400" u="none" strike="noStrike">
                <a:solidFill>
                  <a:schemeClr val="lt1"/>
                </a:solidFill>
                <a:latin typeface="EB Garamond"/>
                <a:ea typeface="EB Garamond"/>
                <a:cs typeface="EB Garamond"/>
                <a:sym typeface="EB Garamond"/>
              </a:rPr>
              <a:t>, </a:t>
            </a:r>
            <a:r>
              <a:rPr b="0" i="1" lang="en-US" sz="2400" u="none" strike="noStrike">
                <a:solidFill>
                  <a:schemeClr val="lt1"/>
                </a:solidFill>
                <a:latin typeface="Oi"/>
                <a:ea typeface="Oi"/>
                <a:cs typeface="Oi"/>
                <a:sym typeface="Oi"/>
              </a:rPr>
              <a:t>of</a:t>
            </a:r>
            <a:r>
              <a:rPr b="0" i="0" lang="en-US" sz="2400" u="none" strike="noStrike">
                <a:solidFill>
                  <a:schemeClr val="lt1"/>
                </a:solidFill>
                <a:latin typeface="EB Garamond"/>
                <a:ea typeface="EB Garamond"/>
                <a:cs typeface="EB Garamond"/>
                <a:sym typeface="EB Garamond"/>
              </a:rPr>
              <a:t>, and </a:t>
            </a:r>
            <a:r>
              <a:rPr b="0" i="1" lang="en-US" sz="2400" u="none" strike="noStrike">
                <a:solidFill>
                  <a:schemeClr val="lt1"/>
                </a:solidFill>
                <a:latin typeface="Oi"/>
                <a:ea typeface="Oi"/>
                <a:cs typeface="Oi"/>
                <a:sym typeface="Oi"/>
              </a:rPr>
              <a:t>on </a:t>
            </a:r>
            <a:r>
              <a:rPr b="0" i="0" lang="en-US" sz="2400" u="none" strike="noStrike">
                <a:solidFill>
                  <a:schemeClr val="lt1"/>
                </a:solidFill>
                <a:latin typeface="EB Garamond"/>
                <a:ea typeface="EB Garamond"/>
                <a:cs typeface="EB Garamond"/>
                <a:sym typeface="EB Garamond"/>
              </a:rPr>
              <a:t>are considered stopwords in English so, they are removed.</a:t>
            </a:r>
            <a:endParaRPr sz="24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Graphical user interface, text, application, email, Teams&#10;&#10;Description automatically generated" id="132" name="Google Shape;132;p20"/>
          <p:cNvPicPr preferRelativeResize="0"/>
          <p:nvPr/>
        </p:nvPicPr>
        <p:blipFill rotWithShape="1">
          <a:blip r:embed="rId3">
            <a:alphaModFix/>
          </a:blip>
          <a:srcRect b="0" l="0" r="0" t="0"/>
          <a:stretch/>
        </p:blipFill>
        <p:spPr>
          <a:xfrm>
            <a:off x="0" y="603250"/>
            <a:ext cx="12192000" cy="5651500"/>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Graphical user interface, text, application, Teams&#10;&#10;Description automatically generated" id="137" name="Google Shape;137;p21"/>
          <p:cNvPicPr preferRelativeResize="0"/>
          <p:nvPr/>
        </p:nvPicPr>
        <p:blipFill rotWithShape="1">
          <a:blip r:embed="rId3">
            <a:alphaModFix/>
          </a:blip>
          <a:srcRect b="0" l="0" r="0" t="0"/>
          <a:stretch/>
        </p:blipFill>
        <p:spPr>
          <a:xfrm>
            <a:off x="0" y="647700"/>
            <a:ext cx="12192000" cy="5562600"/>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TornVTI">
  <a:themeElements>
    <a:clrScheme name="Custom 1">
      <a:dk1>
        <a:srgbClr val="000000"/>
      </a:dk1>
      <a:lt1>
        <a:srgbClr val="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